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4"/>
  </p:notesMasterIdLst>
  <p:sldIdLst>
    <p:sldId id="256" r:id="rId2"/>
    <p:sldId id="540" r:id="rId3"/>
    <p:sldId id="541" r:id="rId4"/>
    <p:sldId id="548" r:id="rId5"/>
    <p:sldId id="542" r:id="rId6"/>
    <p:sldId id="559" r:id="rId7"/>
    <p:sldId id="552" r:id="rId8"/>
    <p:sldId id="544" r:id="rId9"/>
    <p:sldId id="260" r:id="rId10"/>
    <p:sldId id="547" r:id="rId11"/>
    <p:sldId id="549" r:id="rId12"/>
    <p:sldId id="551" r:id="rId13"/>
    <p:sldId id="550" r:id="rId14"/>
    <p:sldId id="553" r:id="rId15"/>
    <p:sldId id="543" r:id="rId16"/>
    <p:sldId id="562" r:id="rId17"/>
    <p:sldId id="563" r:id="rId18"/>
    <p:sldId id="582" r:id="rId19"/>
    <p:sldId id="556" r:id="rId20"/>
    <p:sldId id="557" r:id="rId21"/>
    <p:sldId id="558" r:id="rId22"/>
    <p:sldId id="567" r:id="rId23"/>
    <p:sldId id="561" r:id="rId24"/>
    <p:sldId id="560" r:id="rId25"/>
    <p:sldId id="565" r:id="rId26"/>
    <p:sldId id="566" r:id="rId27"/>
    <p:sldId id="554" r:id="rId28"/>
    <p:sldId id="564" r:id="rId29"/>
    <p:sldId id="568" r:id="rId30"/>
    <p:sldId id="569" r:id="rId31"/>
    <p:sldId id="570" r:id="rId32"/>
    <p:sldId id="571" r:id="rId33"/>
    <p:sldId id="572" r:id="rId34"/>
    <p:sldId id="573" r:id="rId35"/>
    <p:sldId id="592" r:id="rId36"/>
    <p:sldId id="574" r:id="rId37"/>
    <p:sldId id="575" r:id="rId38"/>
    <p:sldId id="576" r:id="rId39"/>
    <p:sldId id="577" r:id="rId40"/>
    <p:sldId id="578" r:id="rId41"/>
    <p:sldId id="579" r:id="rId42"/>
    <p:sldId id="580" r:id="rId43"/>
    <p:sldId id="581" r:id="rId44"/>
    <p:sldId id="583" r:id="rId45"/>
    <p:sldId id="584" r:id="rId46"/>
    <p:sldId id="585" r:id="rId47"/>
    <p:sldId id="586" r:id="rId48"/>
    <p:sldId id="587" r:id="rId49"/>
    <p:sldId id="588" r:id="rId50"/>
    <p:sldId id="545" r:id="rId51"/>
    <p:sldId id="589" r:id="rId52"/>
    <p:sldId id="590" r:id="rId53"/>
    <p:sldId id="593" r:id="rId54"/>
    <p:sldId id="594" r:id="rId55"/>
    <p:sldId id="591" r:id="rId56"/>
    <p:sldId id="595" r:id="rId57"/>
    <p:sldId id="597" r:id="rId58"/>
    <p:sldId id="596" r:id="rId59"/>
    <p:sldId id="598" r:id="rId60"/>
    <p:sldId id="599" r:id="rId61"/>
    <p:sldId id="600" r:id="rId62"/>
    <p:sldId id="601" r:id="rId63"/>
  </p:sldIdLst>
  <p:sldSz cx="12192000" cy="6858000"/>
  <p:notesSz cx="7772400" cy="10058400"/>
  <p:defaultTextStyle>
    <a:defPPr>
      <a:defRPr lang="en-GB"/>
    </a:defPPr>
    <a:lvl1pPr algn="l" defTabSz="4572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572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572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572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57200"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jeenkomsten (Bartus) | Uddel Samen" initials="" lastIdx="1" clrIdx="0"/>
  <p:cmAuthor id="2" name="Onbekende gebruiker1" initials="Onbekende gebruiker1"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CC00"/>
    <a:srgbClr val="88953D"/>
    <a:srgbClr val="6A6800"/>
    <a:srgbClr val="808000"/>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445F06-9AC5-4170-B7F7-997CFB5169D1}" v="35" dt="2026-07-09T19:15:20.8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79" d="100"/>
          <a:sy n="79" d="100"/>
        </p:scale>
        <p:origin x="514"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8F5C2B02-94E0-9E29-1A4A-0E9B9A26CD7F}"/>
              </a:ext>
            </a:extLst>
          </p:cNvPr>
          <p:cNvSpPr>
            <a:spLocks noGrp="1" noRot="1" noChangeAspect="1" noChangeArrowheads="1"/>
          </p:cNvSpPr>
          <p:nvPr>
            <p:ph type="sldImg"/>
          </p:nvPr>
        </p:nvSpPr>
        <p:spPr bwMode="auto">
          <a:xfrm>
            <a:off x="1371600" y="763588"/>
            <a:ext cx="5027613"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EDBC38AF-A814-F8E9-0ACF-F4B5B2CEA0D8}"/>
              </a:ext>
            </a:extLst>
          </p:cNvPr>
          <p:cNvSpPr>
            <a:spLocks noGrp="1" noChangeArrowheads="1"/>
          </p:cNvSpPr>
          <p:nvPr>
            <p:ph type="body"/>
          </p:nvPr>
        </p:nvSpPr>
        <p:spPr bwMode="auto">
          <a:xfrm>
            <a:off x="777875" y="4776788"/>
            <a:ext cx="6216650" cy="4524375"/>
          </a:xfrm>
          <a:prstGeom prst="rect">
            <a:avLst/>
          </a:prstGeom>
          <a:noFill/>
          <a:ln>
            <a:noFill/>
          </a:ln>
          <a:effectLst/>
        </p:spPr>
        <p:txBody>
          <a:bodyPr vert="horz" wrap="square" lIns="0" tIns="0" rIns="0" bIns="0" numCol="1" anchor="t" anchorCtr="0" compatLnSpc="1">
            <a:prstTxWarp prst="textNoShape">
              <a:avLst/>
            </a:prstTxWarp>
          </a:bodyPr>
          <a:lstStyle/>
          <a:p>
            <a:pPr lvl="0"/>
            <a:endParaRPr lang="nl-NL" altLang="nl-NL" noProof="0"/>
          </a:p>
        </p:txBody>
      </p:sp>
      <p:sp>
        <p:nvSpPr>
          <p:cNvPr id="4099" name="Rectangle 3">
            <a:extLst>
              <a:ext uri="{FF2B5EF4-FFF2-40B4-BE49-F238E27FC236}">
                <a16:creationId xmlns:a16="http://schemas.microsoft.com/office/drawing/2014/main" id="{27123B59-928A-9AFA-C29F-1AF56AD9B5BC}"/>
              </a:ext>
            </a:extLst>
          </p:cNvPr>
          <p:cNvSpPr>
            <a:spLocks noGrp="1" noChangeArrowheads="1"/>
          </p:cNvSpPr>
          <p:nvPr>
            <p:ph type="hdr"/>
          </p:nvPr>
        </p:nvSpPr>
        <p:spPr bwMode="auto">
          <a:xfrm>
            <a:off x="0" y="0"/>
            <a:ext cx="3371850"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pPr>
              <a:defRPr/>
            </a:pPr>
            <a:endParaRPr lang="en-US" altLang="nl-NL"/>
          </a:p>
        </p:txBody>
      </p:sp>
      <p:sp>
        <p:nvSpPr>
          <p:cNvPr id="4100" name="Rectangle 4">
            <a:extLst>
              <a:ext uri="{FF2B5EF4-FFF2-40B4-BE49-F238E27FC236}">
                <a16:creationId xmlns:a16="http://schemas.microsoft.com/office/drawing/2014/main" id="{93180F8A-9A94-B597-527D-4D6971D7052A}"/>
              </a:ext>
            </a:extLst>
          </p:cNvPr>
          <p:cNvSpPr>
            <a:spLocks noGrp="1" noChangeArrowheads="1"/>
          </p:cNvSpPr>
          <p:nvPr>
            <p:ph type="dt"/>
          </p:nvPr>
        </p:nvSpPr>
        <p:spPr bwMode="auto">
          <a:xfrm>
            <a:off x="4398963" y="0"/>
            <a:ext cx="3371850" cy="50165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pPr>
              <a:defRPr/>
            </a:pPr>
            <a:endParaRPr lang="en-US" altLang="nl-NL"/>
          </a:p>
        </p:txBody>
      </p:sp>
      <p:sp>
        <p:nvSpPr>
          <p:cNvPr id="4101" name="Rectangle 5">
            <a:extLst>
              <a:ext uri="{FF2B5EF4-FFF2-40B4-BE49-F238E27FC236}">
                <a16:creationId xmlns:a16="http://schemas.microsoft.com/office/drawing/2014/main" id="{311DBCD9-D129-18AC-D82D-AB57942BABA1}"/>
              </a:ext>
            </a:extLst>
          </p:cNvPr>
          <p:cNvSpPr>
            <a:spLocks noGrp="1" noChangeArrowheads="1"/>
          </p:cNvSpPr>
          <p:nvPr>
            <p:ph type="ftr"/>
          </p:nvPr>
        </p:nvSpPr>
        <p:spPr bwMode="auto">
          <a:xfrm>
            <a:off x="0" y="9555163"/>
            <a:ext cx="3371850" cy="50165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pPr>
              <a:defRPr/>
            </a:pPr>
            <a:endParaRPr lang="en-US" altLang="nl-NL"/>
          </a:p>
        </p:txBody>
      </p:sp>
      <p:sp>
        <p:nvSpPr>
          <p:cNvPr id="4102" name="Rectangle 6">
            <a:extLst>
              <a:ext uri="{FF2B5EF4-FFF2-40B4-BE49-F238E27FC236}">
                <a16:creationId xmlns:a16="http://schemas.microsoft.com/office/drawing/2014/main" id="{66983684-9FCC-0CDE-B8A5-7F9423D82440}"/>
              </a:ext>
            </a:extLst>
          </p:cNvPr>
          <p:cNvSpPr>
            <a:spLocks noGrp="1" noChangeArrowheads="1"/>
          </p:cNvSpPr>
          <p:nvPr>
            <p:ph type="sldNum"/>
          </p:nvPr>
        </p:nvSpPr>
        <p:spPr bwMode="auto">
          <a:xfrm>
            <a:off x="4398963" y="9555163"/>
            <a:ext cx="3371850" cy="50165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Arial Unicode MS" charset="0"/>
              </a:defRPr>
            </a:lvl1pPr>
          </a:lstStyle>
          <a:p>
            <a:pPr>
              <a:defRPr/>
            </a:pPr>
            <a:fld id="{11E04156-C088-4BCA-BFE4-2F8E96F6D5AF}"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Rectangle 1">
            <a:extLst>
              <a:ext uri="{FF2B5EF4-FFF2-40B4-BE49-F238E27FC236}">
                <a16:creationId xmlns:a16="http://schemas.microsoft.com/office/drawing/2014/main" id="{D3E7220C-1C83-B09D-20F0-898E4CDDF5F0}"/>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5" name="Rectangle 3">
            <a:extLst>
              <a:ext uri="{FF2B5EF4-FFF2-40B4-BE49-F238E27FC236}">
                <a16:creationId xmlns:a16="http://schemas.microsoft.com/office/drawing/2014/main" id="{61574D1A-5FCC-79FD-E7B2-FB6AC8AAA336}"/>
              </a:ext>
            </a:extLst>
          </p:cNvPr>
          <p:cNvSpPr>
            <a:spLocks noGrp="1" noChangeArrowheads="1"/>
          </p:cNvSpPr>
          <p:nvPr>
            <p:ph type="sldNum" idx="11"/>
          </p:nvPr>
        </p:nvSpPr>
        <p:spPr>
          <a:ln/>
        </p:spPr>
        <p:txBody>
          <a:bodyPr/>
          <a:lstStyle>
            <a:lvl1pPr>
              <a:defRPr/>
            </a:lvl1pPr>
          </a:lstStyle>
          <a:p>
            <a:pPr>
              <a:defRPr/>
            </a:pPr>
            <a:fld id="{DA832CDC-25C0-42D2-817E-48EDFE5CFFDB}" type="slidenum">
              <a:rPr lang="en-US" altLang="nl-NL"/>
              <a:pPr>
                <a:defRPr/>
              </a:pPr>
              <a:t>‹nr.›</a:t>
            </a:fld>
            <a:endParaRPr lang="en-US" altLang="nl-NL"/>
          </a:p>
        </p:txBody>
      </p:sp>
    </p:spTree>
    <p:extLst>
      <p:ext uri="{BB962C8B-B14F-4D97-AF65-F5344CB8AC3E}">
        <p14:creationId xmlns:p14="http://schemas.microsoft.com/office/powerpoint/2010/main" val="5918556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1">
            <a:extLst>
              <a:ext uri="{FF2B5EF4-FFF2-40B4-BE49-F238E27FC236}">
                <a16:creationId xmlns:a16="http://schemas.microsoft.com/office/drawing/2014/main" id="{FC898107-0685-41A6-84C3-C6074D449DE7}"/>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5" name="Rectangle 3">
            <a:extLst>
              <a:ext uri="{FF2B5EF4-FFF2-40B4-BE49-F238E27FC236}">
                <a16:creationId xmlns:a16="http://schemas.microsoft.com/office/drawing/2014/main" id="{0D9353B1-DD1A-5264-FC51-758F098EF539}"/>
              </a:ext>
            </a:extLst>
          </p:cNvPr>
          <p:cNvSpPr>
            <a:spLocks noGrp="1" noChangeArrowheads="1"/>
          </p:cNvSpPr>
          <p:nvPr>
            <p:ph type="sldNum" idx="11"/>
          </p:nvPr>
        </p:nvSpPr>
        <p:spPr>
          <a:ln/>
        </p:spPr>
        <p:txBody>
          <a:bodyPr/>
          <a:lstStyle>
            <a:lvl1pPr>
              <a:defRPr/>
            </a:lvl1pPr>
          </a:lstStyle>
          <a:p>
            <a:pPr>
              <a:defRPr/>
            </a:pPr>
            <a:fld id="{20330B68-1E39-479A-8BDE-3F918603E569}" type="slidenum">
              <a:rPr lang="en-US" altLang="nl-NL"/>
              <a:pPr>
                <a:defRPr/>
              </a:pPr>
              <a:t>‹nr.›</a:t>
            </a:fld>
            <a:endParaRPr lang="en-US" altLang="nl-NL"/>
          </a:p>
        </p:txBody>
      </p:sp>
    </p:spTree>
    <p:extLst>
      <p:ext uri="{BB962C8B-B14F-4D97-AF65-F5344CB8AC3E}">
        <p14:creationId xmlns:p14="http://schemas.microsoft.com/office/powerpoint/2010/main" val="83622103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3050"/>
            <a:ext cx="2741613" cy="5856288"/>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609600" y="273050"/>
            <a:ext cx="8077200" cy="5856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1">
            <a:extLst>
              <a:ext uri="{FF2B5EF4-FFF2-40B4-BE49-F238E27FC236}">
                <a16:creationId xmlns:a16="http://schemas.microsoft.com/office/drawing/2014/main" id="{8A30E29F-DBBD-FD86-6C55-A235A3248B8E}"/>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5" name="Rectangle 3">
            <a:extLst>
              <a:ext uri="{FF2B5EF4-FFF2-40B4-BE49-F238E27FC236}">
                <a16:creationId xmlns:a16="http://schemas.microsoft.com/office/drawing/2014/main" id="{272EF9E7-13B6-4BC1-7E1E-E77561D828DC}"/>
              </a:ext>
            </a:extLst>
          </p:cNvPr>
          <p:cNvSpPr>
            <a:spLocks noGrp="1" noChangeArrowheads="1"/>
          </p:cNvSpPr>
          <p:nvPr>
            <p:ph type="sldNum" idx="11"/>
          </p:nvPr>
        </p:nvSpPr>
        <p:spPr>
          <a:ln/>
        </p:spPr>
        <p:txBody>
          <a:bodyPr/>
          <a:lstStyle>
            <a:lvl1pPr>
              <a:defRPr/>
            </a:lvl1pPr>
          </a:lstStyle>
          <a:p>
            <a:pPr>
              <a:defRPr/>
            </a:pPr>
            <a:fld id="{007AE207-0AEC-4415-B7D1-58D714D73422}" type="slidenum">
              <a:rPr lang="en-US" altLang="nl-NL"/>
              <a:pPr>
                <a:defRPr/>
              </a:pPr>
              <a:t>‹nr.›</a:t>
            </a:fld>
            <a:endParaRPr lang="en-US" altLang="nl-NL"/>
          </a:p>
        </p:txBody>
      </p:sp>
    </p:spTree>
    <p:extLst>
      <p:ext uri="{BB962C8B-B14F-4D97-AF65-F5344CB8AC3E}">
        <p14:creationId xmlns:p14="http://schemas.microsoft.com/office/powerpoint/2010/main" val="308076235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Rectangle 1">
            <a:extLst>
              <a:ext uri="{FF2B5EF4-FFF2-40B4-BE49-F238E27FC236}">
                <a16:creationId xmlns:a16="http://schemas.microsoft.com/office/drawing/2014/main" id="{9F33A71A-8003-7BB8-D594-9509D052BD69}"/>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5" name="Rectangle 3">
            <a:extLst>
              <a:ext uri="{FF2B5EF4-FFF2-40B4-BE49-F238E27FC236}">
                <a16:creationId xmlns:a16="http://schemas.microsoft.com/office/drawing/2014/main" id="{8DD2EA3D-728E-7735-DA85-4AD76F544FAD}"/>
              </a:ext>
            </a:extLst>
          </p:cNvPr>
          <p:cNvSpPr>
            <a:spLocks noGrp="1" noChangeArrowheads="1"/>
          </p:cNvSpPr>
          <p:nvPr>
            <p:ph type="sldNum" idx="11"/>
          </p:nvPr>
        </p:nvSpPr>
        <p:spPr>
          <a:ln/>
        </p:spPr>
        <p:txBody>
          <a:bodyPr/>
          <a:lstStyle>
            <a:lvl1pPr>
              <a:defRPr/>
            </a:lvl1pPr>
          </a:lstStyle>
          <a:p>
            <a:pPr>
              <a:defRPr/>
            </a:pPr>
            <a:fld id="{DFBFF027-ECA7-44F7-8C99-B8F10D2CC4D9}" type="slidenum">
              <a:rPr lang="en-US" altLang="nl-NL"/>
              <a:pPr>
                <a:defRPr/>
              </a:pPr>
              <a:t>‹nr.›</a:t>
            </a:fld>
            <a:endParaRPr lang="en-US" altLang="nl-NL"/>
          </a:p>
        </p:txBody>
      </p:sp>
    </p:spTree>
    <p:extLst>
      <p:ext uri="{BB962C8B-B14F-4D97-AF65-F5344CB8AC3E}">
        <p14:creationId xmlns:p14="http://schemas.microsoft.com/office/powerpoint/2010/main" val="64117024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
            <a:extLst>
              <a:ext uri="{FF2B5EF4-FFF2-40B4-BE49-F238E27FC236}">
                <a16:creationId xmlns:a16="http://schemas.microsoft.com/office/drawing/2014/main" id="{BEB96668-7B0A-9500-775E-DD5A72254EF8}"/>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5" name="Rectangle 3">
            <a:extLst>
              <a:ext uri="{FF2B5EF4-FFF2-40B4-BE49-F238E27FC236}">
                <a16:creationId xmlns:a16="http://schemas.microsoft.com/office/drawing/2014/main" id="{A74BCF49-6570-7337-09D8-92BC26BE80F8}"/>
              </a:ext>
            </a:extLst>
          </p:cNvPr>
          <p:cNvSpPr>
            <a:spLocks noGrp="1" noChangeArrowheads="1"/>
          </p:cNvSpPr>
          <p:nvPr>
            <p:ph type="sldNum" idx="11"/>
          </p:nvPr>
        </p:nvSpPr>
        <p:spPr>
          <a:ln/>
        </p:spPr>
        <p:txBody>
          <a:bodyPr/>
          <a:lstStyle>
            <a:lvl1pPr>
              <a:defRPr/>
            </a:lvl1pPr>
          </a:lstStyle>
          <a:p>
            <a:pPr>
              <a:defRPr/>
            </a:pPr>
            <a:fld id="{B9CD29D7-3BB3-4A11-962D-800ED8A71D76}" type="slidenum">
              <a:rPr lang="en-US" altLang="nl-NL"/>
              <a:pPr>
                <a:defRPr/>
              </a:pPr>
              <a:t>‹nr.›</a:t>
            </a:fld>
            <a:endParaRPr lang="en-US" altLang="nl-NL"/>
          </a:p>
        </p:txBody>
      </p:sp>
    </p:spTree>
    <p:extLst>
      <p:ext uri="{BB962C8B-B14F-4D97-AF65-F5344CB8AC3E}">
        <p14:creationId xmlns:p14="http://schemas.microsoft.com/office/powerpoint/2010/main" val="3399242201"/>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609600" y="1604963"/>
            <a:ext cx="54086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6170613" y="1604963"/>
            <a:ext cx="54102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Rectangle 1">
            <a:extLst>
              <a:ext uri="{FF2B5EF4-FFF2-40B4-BE49-F238E27FC236}">
                <a16:creationId xmlns:a16="http://schemas.microsoft.com/office/drawing/2014/main" id="{88980455-06A3-BB98-9DF9-418FE145F3B7}"/>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6" name="Rectangle 3">
            <a:extLst>
              <a:ext uri="{FF2B5EF4-FFF2-40B4-BE49-F238E27FC236}">
                <a16:creationId xmlns:a16="http://schemas.microsoft.com/office/drawing/2014/main" id="{4826496B-82F1-08B9-D0EE-E53733AACC8F}"/>
              </a:ext>
            </a:extLst>
          </p:cNvPr>
          <p:cNvSpPr>
            <a:spLocks noGrp="1" noChangeArrowheads="1"/>
          </p:cNvSpPr>
          <p:nvPr>
            <p:ph type="sldNum" idx="11"/>
          </p:nvPr>
        </p:nvSpPr>
        <p:spPr>
          <a:ln/>
        </p:spPr>
        <p:txBody>
          <a:bodyPr/>
          <a:lstStyle>
            <a:lvl1pPr>
              <a:defRPr/>
            </a:lvl1pPr>
          </a:lstStyle>
          <a:p>
            <a:pPr>
              <a:defRPr/>
            </a:pPr>
            <a:fld id="{1B78BDF8-1CA6-4479-BE93-DF1EF1F15062}" type="slidenum">
              <a:rPr lang="en-US" altLang="nl-NL"/>
              <a:pPr>
                <a:defRPr/>
              </a:pPr>
              <a:t>‹nr.›</a:t>
            </a:fld>
            <a:endParaRPr lang="en-US" altLang="nl-NL"/>
          </a:p>
        </p:txBody>
      </p:sp>
    </p:spTree>
    <p:extLst>
      <p:ext uri="{BB962C8B-B14F-4D97-AF65-F5344CB8AC3E}">
        <p14:creationId xmlns:p14="http://schemas.microsoft.com/office/powerpoint/2010/main" val="343727351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Rectangle 1">
            <a:extLst>
              <a:ext uri="{FF2B5EF4-FFF2-40B4-BE49-F238E27FC236}">
                <a16:creationId xmlns:a16="http://schemas.microsoft.com/office/drawing/2014/main" id="{CB0D0424-5669-9321-2C13-CCE02C569E20}"/>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8" name="Rectangle 3">
            <a:extLst>
              <a:ext uri="{FF2B5EF4-FFF2-40B4-BE49-F238E27FC236}">
                <a16:creationId xmlns:a16="http://schemas.microsoft.com/office/drawing/2014/main" id="{B62F7188-85D0-1A82-C68E-F3CB1D0125CD}"/>
              </a:ext>
            </a:extLst>
          </p:cNvPr>
          <p:cNvSpPr>
            <a:spLocks noGrp="1" noChangeArrowheads="1"/>
          </p:cNvSpPr>
          <p:nvPr>
            <p:ph type="sldNum" idx="11"/>
          </p:nvPr>
        </p:nvSpPr>
        <p:spPr>
          <a:ln/>
        </p:spPr>
        <p:txBody>
          <a:bodyPr/>
          <a:lstStyle>
            <a:lvl1pPr>
              <a:defRPr/>
            </a:lvl1pPr>
          </a:lstStyle>
          <a:p>
            <a:pPr>
              <a:defRPr/>
            </a:pPr>
            <a:fld id="{9E35181D-E124-4808-AF19-19F2F075EA2E}" type="slidenum">
              <a:rPr lang="en-US" altLang="nl-NL"/>
              <a:pPr>
                <a:defRPr/>
              </a:pPr>
              <a:t>‹nr.›</a:t>
            </a:fld>
            <a:endParaRPr lang="en-US" altLang="nl-NL"/>
          </a:p>
        </p:txBody>
      </p:sp>
    </p:spTree>
    <p:extLst>
      <p:ext uri="{BB962C8B-B14F-4D97-AF65-F5344CB8AC3E}">
        <p14:creationId xmlns:p14="http://schemas.microsoft.com/office/powerpoint/2010/main" val="219928447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Rectangle 1">
            <a:extLst>
              <a:ext uri="{FF2B5EF4-FFF2-40B4-BE49-F238E27FC236}">
                <a16:creationId xmlns:a16="http://schemas.microsoft.com/office/drawing/2014/main" id="{5120ACD8-1C7F-69C9-4BB9-D61E4E6B143D}"/>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4" name="Rectangle 3">
            <a:extLst>
              <a:ext uri="{FF2B5EF4-FFF2-40B4-BE49-F238E27FC236}">
                <a16:creationId xmlns:a16="http://schemas.microsoft.com/office/drawing/2014/main" id="{E76CFA16-D6EA-269A-82E0-9F4BE981E4C4}"/>
              </a:ext>
            </a:extLst>
          </p:cNvPr>
          <p:cNvSpPr>
            <a:spLocks noGrp="1" noChangeArrowheads="1"/>
          </p:cNvSpPr>
          <p:nvPr>
            <p:ph type="sldNum" idx="11"/>
          </p:nvPr>
        </p:nvSpPr>
        <p:spPr>
          <a:ln/>
        </p:spPr>
        <p:txBody>
          <a:bodyPr/>
          <a:lstStyle>
            <a:lvl1pPr>
              <a:defRPr/>
            </a:lvl1pPr>
          </a:lstStyle>
          <a:p>
            <a:pPr>
              <a:defRPr/>
            </a:pPr>
            <a:fld id="{4BC0711F-960A-420E-8664-12AD3A6A0DF2}" type="slidenum">
              <a:rPr lang="en-US" altLang="nl-NL"/>
              <a:pPr>
                <a:defRPr/>
              </a:pPr>
              <a:t>‹nr.›</a:t>
            </a:fld>
            <a:endParaRPr lang="en-US" altLang="nl-NL"/>
          </a:p>
        </p:txBody>
      </p:sp>
    </p:spTree>
    <p:extLst>
      <p:ext uri="{BB962C8B-B14F-4D97-AF65-F5344CB8AC3E}">
        <p14:creationId xmlns:p14="http://schemas.microsoft.com/office/powerpoint/2010/main" val="333415005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CE0EAA-214F-937A-BAA8-E05E311A0728}"/>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3" name="Rectangle 3">
            <a:extLst>
              <a:ext uri="{FF2B5EF4-FFF2-40B4-BE49-F238E27FC236}">
                <a16:creationId xmlns:a16="http://schemas.microsoft.com/office/drawing/2014/main" id="{1DD73898-A11A-EDC0-7EAB-EE1C62B7DBD7}"/>
              </a:ext>
            </a:extLst>
          </p:cNvPr>
          <p:cNvSpPr>
            <a:spLocks noGrp="1" noChangeArrowheads="1"/>
          </p:cNvSpPr>
          <p:nvPr>
            <p:ph type="sldNum" idx="11"/>
          </p:nvPr>
        </p:nvSpPr>
        <p:spPr>
          <a:ln/>
        </p:spPr>
        <p:txBody>
          <a:bodyPr/>
          <a:lstStyle>
            <a:lvl1pPr>
              <a:defRPr/>
            </a:lvl1pPr>
          </a:lstStyle>
          <a:p>
            <a:pPr>
              <a:defRPr/>
            </a:pPr>
            <a:fld id="{62E2BDAE-0DC1-4514-AC37-7CB287CD4E2E}" type="slidenum">
              <a:rPr lang="en-US" altLang="nl-NL"/>
              <a:pPr>
                <a:defRPr/>
              </a:pPr>
              <a:t>‹nr.›</a:t>
            </a:fld>
            <a:endParaRPr lang="en-US" altLang="nl-NL"/>
          </a:p>
        </p:txBody>
      </p:sp>
    </p:spTree>
    <p:extLst>
      <p:ext uri="{BB962C8B-B14F-4D97-AF65-F5344CB8AC3E}">
        <p14:creationId xmlns:p14="http://schemas.microsoft.com/office/powerpoint/2010/main" val="215764577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
            <a:extLst>
              <a:ext uri="{FF2B5EF4-FFF2-40B4-BE49-F238E27FC236}">
                <a16:creationId xmlns:a16="http://schemas.microsoft.com/office/drawing/2014/main" id="{EA2A0FAB-8FF5-2D51-1081-BAEADFAF8A1F}"/>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6" name="Rectangle 3">
            <a:extLst>
              <a:ext uri="{FF2B5EF4-FFF2-40B4-BE49-F238E27FC236}">
                <a16:creationId xmlns:a16="http://schemas.microsoft.com/office/drawing/2014/main" id="{481EE666-01DE-B8F2-F661-121B6015854B}"/>
              </a:ext>
            </a:extLst>
          </p:cNvPr>
          <p:cNvSpPr>
            <a:spLocks noGrp="1" noChangeArrowheads="1"/>
          </p:cNvSpPr>
          <p:nvPr>
            <p:ph type="sldNum" idx="11"/>
          </p:nvPr>
        </p:nvSpPr>
        <p:spPr>
          <a:ln/>
        </p:spPr>
        <p:txBody>
          <a:bodyPr/>
          <a:lstStyle>
            <a:lvl1pPr>
              <a:defRPr/>
            </a:lvl1pPr>
          </a:lstStyle>
          <a:p>
            <a:pPr>
              <a:defRPr/>
            </a:pPr>
            <a:fld id="{5C40BCC6-487C-4F8A-970E-A35C3C27A676}" type="slidenum">
              <a:rPr lang="en-US" altLang="nl-NL"/>
              <a:pPr>
                <a:defRPr/>
              </a:pPr>
              <a:t>‹nr.›</a:t>
            </a:fld>
            <a:endParaRPr lang="en-US" altLang="nl-NL"/>
          </a:p>
        </p:txBody>
      </p:sp>
    </p:spTree>
    <p:extLst>
      <p:ext uri="{BB962C8B-B14F-4D97-AF65-F5344CB8AC3E}">
        <p14:creationId xmlns:p14="http://schemas.microsoft.com/office/powerpoint/2010/main" val="208640369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
            <a:extLst>
              <a:ext uri="{FF2B5EF4-FFF2-40B4-BE49-F238E27FC236}">
                <a16:creationId xmlns:a16="http://schemas.microsoft.com/office/drawing/2014/main" id="{E28BA436-69F9-6A6A-759C-1C61A7C0B07B}"/>
              </a:ext>
            </a:extLst>
          </p:cNvPr>
          <p:cNvSpPr>
            <a:spLocks noGrp="1" noChangeArrowheads="1"/>
          </p:cNvSpPr>
          <p:nvPr>
            <p:ph type="dt" idx="10"/>
          </p:nvPr>
        </p:nvSpPr>
        <p:spPr>
          <a:ln/>
        </p:spPr>
        <p:txBody>
          <a:bodyPr/>
          <a:lstStyle>
            <a:lvl1pPr>
              <a:defRPr/>
            </a:lvl1pPr>
          </a:lstStyle>
          <a:p>
            <a:pPr>
              <a:defRPr/>
            </a:pPr>
            <a:r>
              <a:rPr lang="en-US" altLang="nl-NL"/>
              <a:t>6/23/16</a:t>
            </a:r>
          </a:p>
        </p:txBody>
      </p:sp>
      <p:sp>
        <p:nvSpPr>
          <p:cNvPr id="6" name="Rectangle 3">
            <a:extLst>
              <a:ext uri="{FF2B5EF4-FFF2-40B4-BE49-F238E27FC236}">
                <a16:creationId xmlns:a16="http://schemas.microsoft.com/office/drawing/2014/main" id="{545BEF42-AF3A-F70E-FAF5-4655DD3283BC}"/>
              </a:ext>
            </a:extLst>
          </p:cNvPr>
          <p:cNvSpPr>
            <a:spLocks noGrp="1" noChangeArrowheads="1"/>
          </p:cNvSpPr>
          <p:nvPr>
            <p:ph type="sldNum" idx="11"/>
          </p:nvPr>
        </p:nvSpPr>
        <p:spPr>
          <a:ln/>
        </p:spPr>
        <p:txBody>
          <a:bodyPr/>
          <a:lstStyle>
            <a:lvl1pPr>
              <a:defRPr/>
            </a:lvl1pPr>
          </a:lstStyle>
          <a:p>
            <a:pPr>
              <a:defRPr/>
            </a:pPr>
            <a:fld id="{C97B795D-002F-4D18-9501-9CA797AC32DE}" type="slidenum">
              <a:rPr lang="en-US" altLang="nl-NL"/>
              <a:pPr>
                <a:defRPr/>
              </a:pPr>
              <a:t>‹nr.›</a:t>
            </a:fld>
            <a:endParaRPr lang="en-US" altLang="nl-NL"/>
          </a:p>
        </p:txBody>
      </p:sp>
    </p:spTree>
    <p:extLst>
      <p:ext uri="{BB962C8B-B14F-4D97-AF65-F5344CB8AC3E}">
        <p14:creationId xmlns:p14="http://schemas.microsoft.com/office/powerpoint/2010/main" val="1797309906"/>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D4BFF301-238E-9793-7CED-42620A472EAF}"/>
              </a:ext>
            </a:extLst>
          </p:cNvPr>
          <p:cNvSpPr>
            <a:spLocks noGrp="1" noChangeArrowheads="1"/>
          </p:cNvSpPr>
          <p:nvPr>
            <p:ph type="dt"/>
          </p:nvPr>
        </p:nvSpPr>
        <p:spPr bwMode="auto">
          <a:xfrm>
            <a:off x="838200" y="6356350"/>
            <a:ext cx="2741613" cy="36353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 pos="2171700" algn="l"/>
              </a:tabLst>
              <a:defRPr>
                <a:solidFill>
                  <a:srgbClr val="000000"/>
                </a:solidFill>
                <a:latin typeface="+mn-lt"/>
                <a:cs typeface="Arial Unicode MS" charset="0"/>
              </a:defRPr>
            </a:lvl1pPr>
          </a:lstStyle>
          <a:p>
            <a:pPr>
              <a:defRPr/>
            </a:pPr>
            <a:r>
              <a:rPr lang="en-US" altLang="nl-NL"/>
              <a:t>6/23/16</a:t>
            </a:r>
          </a:p>
        </p:txBody>
      </p:sp>
      <p:sp>
        <p:nvSpPr>
          <p:cNvPr id="1027" name="Text Box 2">
            <a:extLst>
              <a:ext uri="{FF2B5EF4-FFF2-40B4-BE49-F238E27FC236}">
                <a16:creationId xmlns:a16="http://schemas.microsoft.com/office/drawing/2014/main" id="{06DE69C0-169A-0DD3-ED37-4D02738CC50A}"/>
              </a:ext>
            </a:extLst>
          </p:cNvPr>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nl-NL" altLang="nl-NL"/>
          </a:p>
        </p:txBody>
      </p:sp>
      <p:sp>
        <p:nvSpPr>
          <p:cNvPr id="2" name="Rectangle 3">
            <a:extLst>
              <a:ext uri="{FF2B5EF4-FFF2-40B4-BE49-F238E27FC236}">
                <a16:creationId xmlns:a16="http://schemas.microsoft.com/office/drawing/2014/main" id="{8AE0500B-42F9-DA29-79D5-162067B414AB}"/>
              </a:ext>
            </a:extLst>
          </p:cNvPr>
          <p:cNvSpPr>
            <a:spLocks noGrp="1" noChangeArrowheads="1"/>
          </p:cNvSpPr>
          <p:nvPr>
            <p:ph type="sldNum"/>
          </p:nvPr>
        </p:nvSpPr>
        <p:spPr bwMode="auto">
          <a:xfrm>
            <a:off x="8610600" y="6356350"/>
            <a:ext cx="2741613" cy="363538"/>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lnSpc>
                <a:spcPct val="100000"/>
              </a:lnSpc>
              <a:buClr>
                <a:srgbClr val="000000"/>
              </a:buClr>
              <a:buSzPct val="100000"/>
              <a:buFont typeface="Times New Roman" panose="02020603050405020304" pitchFamily="18" charset="0"/>
              <a:buNone/>
              <a:tabLst>
                <a:tab pos="723900" algn="l"/>
                <a:tab pos="1447800" algn="l"/>
                <a:tab pos="2171700" algn="l"/>
              </a:tabLst>
              <a:defRPr>
                <a:solidFill>
                  <a:srgbClr val="000000"/>
                </a:solidFill>
                <a:latin typeface="+mn-lt"/>
                <a:cs typeface="Arial Unicode MS" charset="0"/>
              </a:defRPr>
            </a:lvl1pPr>
          </a:lstStyle>
          <a:p>
            <a:pPr>
              <a:defRPr/>
            </a:pPr>
            <a:fld id="{55B75D80-BB93-465A-B14F-14543C06670B}" type="slidenum">
              <a:rPr lang="en-US" altLang="nl-NL"/>
              <a:pPr>
                <a:defRPr/>
              </a:pPr>
              <a:t>‹nr.›</a:t>
            </a:fld>
            <a:endParaRPr lang="en-US" altLang="nl-NL"/>
          </a:p>
        </p:txBody>
      </p:sp>
      <p:sp>
        <p:nvSpPr>
          <p:cNvPr id="1029" name="Rectangle 4">
            <a:extLst>
              <a:ext uri="{FF2B5EF4-FFF2-40B4-BE49-F238E27FC236}">
                <a16:creationId xmlns:a16="http://schemas.microsoft.com/office/drawing/2014/main" id="{98AA4AE3-CA2A-B683-9FDE-2164C8EABA23}"/>
              </a:ext>
            </a:extLst>
          </p:cNvPr>
          <p:cNvSpPr>
            <a:spLocks noGrp="1" noChangeArrowheads="1"/>
          </p:cNvSpPr>
          <p:nvPr>
            <p:ph type="title"/>
          </p:nvPr>
        </p:nvSpPr>
        <p:spPr bwMode="auto">
          <a:xfrm>
            <a:off x="609600" y="273050"/>
            <a:ext cx="109712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nl-NL"/>
              <a:t>Klik om de opmaak van de titeltekst te bewerken</a:t>
            </a:r>
          </a:p>
        </p:txBody>
      </p:sp>
      <p:sp>
        <p:nvSpPr>
          <p:cNvPr id="1030" name="Rectangle 5">
            <a:extLst>
              <a:ext uri="{FF2B5EF4-FFF2-40B4-BE49-F238E27FC236}">
                <a16:creationId xmlns:a16="http://schemas.microsoft.com/office/drawing/2014/main" id="{5E5226E7-B0A2-4117-7B07-EF2A62E0A9C6}"/>
              </a:ext>
            </a:extLst>
          </p:cNvPr>
          <p:cNvSpPr>
            <a:spLocks noGrp="1" noChangeArrowheads="1"/>
          </p:cNvSpPr>
          <p:nvPr>
            <p:ph type="body" idx="1"/>
          </p:nvPr>
        </p:nvSpPr>
        <p:spPr bwMode="auto">
          <a:xfrm>
            <a:off x="609600" y="1604963"/>
            <a:ext cx="109712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224" rIns="0" bIns="0" numCol="1" anchor="t" anchorCtr="0" compatLnSpc="1">
            <a:prstTxWarp prst="textNoShape">
              <a:avLst/>
            </a:prstTxWarp>
          </a:bodyPr>
          <a:lstStyle/>
          <a:p>
            <a:pPr lvl="0"/>
            <a:r>
              <a:rPr lang="en-GB" altLang="nl-NL"/>
              <a:t>Klik om de opmaak van de overzichtstekst te bewerken</a:t>
            </a:r>
          </a:p>
          <a:p>
            <a:pPr lvl="1"/>
            <a:r>
              <a:rPr lang="en-GB" altLang="nl-NL"/>
              <a:t>Tweede overzichtsniveau</a:t>
            </a:r>
          </a:p>
          <a:p>
            <a:pPr lvl="2"/>
            <a:r>
              <a:rPr lang="en-GB" altLang="nl-NL"/>
              <a:t>Derde overzichtsniveau</a:t>
            </a:r>
          </a:p>
          <a:p>
            <a:pPr lvl="3"/>
            <a:r>
              <a:rPr lang="en-GB" altLang="nl-NL"/>
              <a:t>Vierde overzichtsniveau</a:t>
            </a:r>
          </a:p>
          <a:p>
            <a:pPr lvl="4"/>
            <a:r>
              <a:rPr lang="en-GB" altLang="nl-NL"/>
              <a:t>Vijfde overzichtsniveau</a:t>
            </a:r>
          </a:p>
          <a:p>
            <a:pPr lvl="4"/>
            <a:r>
              <a:rPr lang="en-GB" altLang="nl-NL"/>
              <a:t>Zesde overzichtsniveau</a:t>
            </a:r>
          </a:p>
          <a:p>
            <a:pPr lvl="4"/>
            <a:r>
              <a:rPr lang="en-GB" altLang="nl-NL"/>
              <a:t>Zevende overzichtsniveau</a:t>
            </a:r>
          </a:p>
          <a:p>
            <a:pPr lvl="4"/>
            <a:r>
              <a:rPr lang="en-GB" altLang="nl-NL"/>
              <a:t>Achtste overzichtsniveau</a:t>
            </a:r>
          </a:p>
          <a:p>
            <a:pPr lvl="4"/>
            <a:r>
              <a:rPr lang="en-GB" altLang="nl-NL"/>
              <a:t>Negende overzichtsniveau</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hf sldNum="0" hdr="0" ftr="0"/>
  <p:txStyles>
    <p:titleStyle>
      <a:lvl1pPr algn="l" defTabSz="457200" rtl="0" eaLnBrk="0" fontAlgn="base" hangingPunct="0">
        <a:lnSpc>
          <a:spcPct val="9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57200"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57200"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57200"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57200"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57200" rtl="0" fontAlgn="base">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57200" rtl="0" fontAlgn="base">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57200" rtl="0" fontAlgn="base">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57200" rtl="0" fontAlgn="base">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57200" rtl="0" eaLnBrk="0" fontAlgn="base" hangingPunct="0">
        <a:lnSpc>
          <a:spcPct val="92000"/>
        </a:lnSpc>
        <a:spcBef>
          <a:spcPct val="0"/>
        </a:spcBef>
        <a:spcAft>
          <a:spcPts val="14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57200" rtl="0" eaLnBrk="0" fontAlgn="base" hangingPunct="0">
        <a:lnSpc>
          <a:spcPct val="92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57200" rtl="0" eaLnBrk="0" fontAlgn="base" hangingPunct="0">
        <a:lnSpc>
          <a:spcPct val="92000"/>
        </a:lnSpc>
        <a:spcBef>
          <a:spcPct val="0"/>
        </a:spcBef>
        <a:spcAft>
          <a:spcPts val="85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57200" rtl="0" eaLnBrk="0" fontAlgn="base" hangingPunct="0">
        <a:lnSpc>
          <a:spcPct val="92000"/>
        </a:lnSpc>
        <a:spcBef>
          <a:spcPct val="0"/>
        </a:spcBef>
        <a:spcAft>
          <a:spcPts val="57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57200" rtl="0" eaLnBrk="0" fontAlgn="base" hangingPunct="0">
        <a:lnSpc>
          <a:spcPct val="9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2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g"/></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77.jpe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5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p:cNvSpPr txBox="1"/>
          <p:nvPr/>
        </p:nvSpPr>
        <p:spPr>
          <a:xfrm>
            <a:off x="731520" y="1645920"/>
            <a:ext cx="4710136" cy="1200329"/>
          </a:xfrm>
          <a:prstGeom prst="rect">
            <a:avLst/>
          </a:prstGeom>
          <a:noFill/>
        </p:spPr>
        <p:txBody>
          <a:bodyPr wrap="none">
            <a:spAutoFit/>
          </a:bodyPr>
          <a:lstStyle/>
          <a:p>
            <a:pPr>
              <a:defRPr sz="2400">
                <a:solidFill>
                  <a:srgbClr val="3C3C3C"/>
                </a:solidFill>
              </a:defRPr>
            </a:pPr>
            <a:r>
              <a:rPr dirty="0">
                <a:latin typeface="Aptos" panose="020B0004020202020204" pitchFamily="34" charset="0"/>
              </a:rPr>
              <a:t>1926 – 2026</a:t>
            </a:r>
            <a:endParaRPr lang="nl-NL" dirty="0">
              <a:latin typeface="Aptos" panose="020B0004020202020204" pitchFamily="34" charset="0"/>
            </a:endParaRPr>
          </a:p>
          <a:p>
            <a:pPr>
              <a:defRPr sz="2400">
                <a:solidFill>
                  <a:srgbClr val="3C3C3C"/>
                </a:solidFill>
              </a:defRPr>
            </a:pPr>
            <a:br>
              <a:rPr dirty="0">
                <a:latin typeface="Aptos" panose="020B0004020202020204" pitchFamily="34" charset="0"/>
              </a:rPr>
            </a:br>
            <a:r>
              <a:rPr lang="nl-NL" dirty="0">
                <a:latin typeface="Aptos" panose="020B0004020202020204" pitchFamily="34" charset="0"/>
              </a:rPr>
              <a:t>E</a:t>
            </a:r>
            <a:r>
              <a:rPr dirty="0" err="1">
                <a:latin typeface="Aptos" panose="020B0004020202020204" pitchFamily="34" charset="0"/>
              </a:rPr>
              <a:t>en</a:t>
            </a:r>
            <a:r>
              <a:rPr dirty="0">
                <a:latin typeface="Aptos" panose="020B0004020202020204" pitchFamily="34" charset="0"/>
              </a:rPr>
              <a:t> </a:t>
            </a:r>
            <a:r>
              <a:rPr dirty="0" err="1">
                <a:latin typeface="Aptos" panose="020B0004020202020204" pitchFamily="34" charset="0"/>
              </a:rPr>
              <a:t>eeuw</a:t>
            </a:r>
            <a:r>
              <a:rPr dirty="0">
                <a:latin typeface="Aptos" panose="020B0004020202020204" pitchFamily="34" charset="0"/>
              </a:rPr>
              <a:t> </a:t>
            </a:r>
            <a:r>
              <a:rPr lang="nl-NL" dirty="0">
                <a:latin typeface="Aptos" panose="020B0004020202020204" pitchFamily="34" charset="0"/>
              </a:rPr>
              <a:t>verbonden met het dorp</a:t>
            </a:r>
            <a:endParaRPr dirty="0">
              <a:latin typeface="Aptos" panose="020B0004020202020204" pitchFamily="34" charset="0"/>
            </a:endParaRPr>
          </a:p>
        </p:txBody>
      </p:sp>
      <p:pic>
        <p:nvPicPr>
          <p:cNvPr id="11" name="Afbeelding 10">
            <a:extLst>
              <a:ext uri="{FF2B5EF4-FFF2-40B4-BE49-F238E27FC236}">
                <a16:creationId xmlns:a16="http://schemas.microsoft.com/office/drawing/2014/main" id="{19856E11-2DD1-DBBC-4574-5B115F502B35}"/>
              </a:ext>
            </a:extLst>
          </p:cNvPr>
          <p:cNvPicPr>
            <a:picLocks noChangeAspect="1"/>
          </p:cNvPicPr>
          <p:nvPr/>
        </p:nvPicPr>
        <p:blipFill>
          <a:blip r:embed="rId2"/>
          <a:stretch>
            <a:fillRect/>
          </a:stretch>
        </p:blipFill>
        <p:spPr>
          <a:xfrm>
            <a:off x="1507857" y="2929285"/>
            <a:ext cx="3117962" cy="1507827"/>
          </a:xfrm>
          <a:prstGeom prst="rect">
            <a:avLst/>
          </a:prstGeom>
        </p:spPr>
      </p:pic>
      <p:sp>
        <p:nvSpPr>
          <p:cNvPr id="13" name="Tekstvak 12">
            <a:extLst>
              <a:ext uri="{FF2B5EF4-FFF2-40B4-BE49-F238E27FC236}">
                <a16:creationId xmlns:a16="http://schemas.microsoft.com/office/drawing/2014/main" id="{F7D300BD-FD29-B48F-258C-C043AA41AA3C}"/>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15" name="Picture 1">
            <a:extLst>
              <a:ext uri="{FF2B5EF4-FFF2-40B4-BE49-F238E27FC236}">
                <a16:creationId xmlns:a16="http://schemas.microsoft.com/office/drawing/2014/main" id="{2960A15E-4723-E9C6-DCED-AA423CF01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984" y="1340298"/>
            <a:ext cx="5816931" cy="31956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B6BFD-DB96-BBDA-D3DB-9C35EAD004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9A94583-60DE-4972-76EC-1559EA40D92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nl-NL" i="1" dirty="0">
                <a:solidFill>
                  <a:schemeClr val="tx1"/>
                </a:solidFill>
                <a:latin typeface="Aptos" panose="020B0004020202020204" pitchFamily="34" charset="0"/>
              </a:rPr>
              <a:t>Jubileumreceptie 10 juli 2026</a:t>
            </a:r>
          </a:p>
        </p:txBody>
      </p:sp>
      <p:sp>
        <p:nvSpPr>
          <p:cNvPr id="3" name="TextBox 2">
            <a:extLst>
              <a:ext uri="{FF2B5EF4-FFF2-40B4-BE49-F238E27FC236}">
                <a16:creationId xmlns:a16="http://schemas.microsoft.com/office/drawing/2014/main" id="{043F340F-CA4A-B1B8-7FA8-FC67299B7C07}"/>
              </a:ext>
            </a:extLst>
          </p:cNvPr>
          <p:cNvSpPr txBox="1"/>
          <p:nvPr/>
        </p:nvSpPr>
        <p:spPr>
          <a:xfrm>
            <a:off x="731520" y="457200"/>
            <a:ext cx="4501040" cy="523220"/>
          </a:xfrm>
          <a:prstGeom prst="rect">
            <a:avLst/>
          </a:prstGeom>
          <a:noFill/>
        </p:spPr>
        <p:txBody>
          <a:bodyPr wrap="none">
            <a:spAutoFit/>
          </a:bodyPr>
          <a:lstStyle/>
          <a:p>
            <a:pPr>
              <a:defRPr sz="2800" b="1">
                <a:solidFill>
                  <a:srgbClr val="35523B"/>
                </a:solidFill>
              </a:defRPr>
            </a:pPr>
            <a:r>
              <a:rPr lang="nl-NL" dirty="0">
                <a:latin typeface="Aptos" panose="020B0004020202020204" pitchFamily="34" charset="0"/>
              </a:rPr>
              <a:t>100 JAAR UDDELS BELANG</a:t>
            </a:r>
          </a:p>
        </p:txBody>
      </p:sp>
      <p:pic>
        <p:nvPicPr>
          <p:cNvPr id="12" name="Picture 1">
            <a:extLst>
              <a:ext uri="{FF2B5EF4-FFF2-40B4-BE49-F238E27FC236}">
                <a16:creationId xmlns:a16="http://schemas.microsoft.com/office/drawing/2014/main" id="{E1D68694-C06B-CE7E-77D3-FA45ABD7F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8959" y="1040688"/>
            <a:ext cx="2757641" cy="518456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1">
            <a:extLst>
              <a:ext uri="{FF2B5EF4-FFF2-40B4-BE49-F238E27FC236}">
                <a16:creationId xmlns:a16="http://schemas.microsoft.com/office/drawing/2014/main" id="{FB2479F7-D3F7-294C-B3CF-19DC775724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7522" y="1036292"/>
            <a:ext cx="3734742" cy="521719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1">
            <a:extLst>
              <a:ext uri="{FF2B5EF4-FFF2-40B4-BE49-F238E27FC236}">
                <a16:creationId xmlns:a16="http://schemas.microsoft.com/office/drawing/2014/main" id="{02C53377-046D-F717-D90C-E61C9CF8CB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392" t="3078" r="1501" b="7692"/>
          <a:stretch>
            <a:fillRect/>
          </a:stretch>
        </p:blipFill>
        <p:spPr bwMode="auto">
          <a:xfrm>
            <a:off x="407368" y="1149134"/>
            <a:ext cx="4330154" cy="1663837"/>
          </a:xfrm>
          <a:prstGeom prst="rect">
            <a:avLst/>
          </a:prstGeom>
          <a:noFill/>
          <a:ln>
            <a:noFill/>
          </a:ln>
          <a:effectLst/>
          <a:extLst>
            <a:ext uri="{909E8E84-426E-40DD-AFC4-6F175D3DCCD1}">
              <a14:hiddenFill xmlns:a14="http://schemas.microsoft.com/office/drawing/2010/main">
                <a:blipFill dpi="0" rotWithShape="0">
                  <a:blip/>
                  <a:srcRect l="3392" t="3078" r="1501" b="769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900270190"/>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8AA6C-A52E-A139-9849-C625009520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93D540-0549-5182-396E-A54E02B036E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4D0F1767-D79A-9B53-2366-47CE012A5C7F}"/>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1333D5F5-FE52-2644-B19F-D2E9AF4473C9}"/>
              </a:ext>
            </a:extLst>
          </p:cNvPr>
          <p:cNvSpPr txBox="1"/>
          <p:nvPr/>
        </p:nvSpPr>
        <p:spPr>
          <a:xfrm>
            <a:off x="731520" y="1645920"/>
            <a:ext cx="5580504" cy="747897"/>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Het Blanke Schot, basis van het Uddels belang</a:t>
            </a:r>
          </a:p>
          <a:p>
            <a:pPr>
              <a:defRPr sz="2400">
                <a:solidFill>
                  <a:srgbClr val="3C3C3C"/>
                </a:solidFill>
              </a:defRPr>
            </a:pPr>
            <a:endParaRPr dirty="0">
              <a:latin typeface="Aptos" panose="020B0004020202020204" pitchFamily="34" charset="0"/>
            </a:endParaRPr>
          </a:p>
        </p:txBody>
      </p:sp>
      <p:sp>
        <p:nvSpPr>
          <p:cNvPr id="13" name="Tekstvak 12">
            <a:extLst>
              <a:ext uri="{FF2B5EF4-FFF2-40B4-BE49-F238E27FC236}">
                <a16:creationId xmlns:a16="http://schemas.microsoft.com/office/drawing/2014/main" id="{C56322D6-D571-7495-B6A2-5B899B8304E3}"/>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Picture 3">
            <a:extLst>
              <a:ext uri="{FF2B5EF4-FFF2-40B4-BE49-F238E27FC236}">
                <a16:creationId xmlns:a16="http://schemas.microsoft.com/office/drawing/2014/main" id="{E74D5BAC-B62A-0DD0-9058-2C0D77443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108" y="2370787"/>
            <a:ext cx="4094518" cy="2570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3">
            <a:extLst>
              <a:ext uri="{FF2B5EF4-FFF2-40B4-BE49-F238E27FC236}">
                <a16:creationId xmlns:a16="http://schemas.microsoft.com/office/drawing/2014/main" id="{9EBF662A-104B-2EAB-7434-0AEF71AC914D}"/>
              </a:ext>
            </a:extLst>
          </p:cNvPr>
          <p:cNvSpPr txBox="1"/>
          <p:nvPr/>
        </p:nvSpPr>
        <p:spPr>
          <a:xfrm>
            <a:off x="746572" y="5212080"/>
            <a:ext cx="5580504" cy="747897"/>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i="1" dirty="0">
                <a:latin typeface="Aptos" panose="020B0004020202020204" pitchFamily="34" charset="0"/>
              </a:rPr>
              <a:t>1962 na een ingrijpende verbetering</a:t>
            </a:r>
          </a:p>
          <a:p>
            <a:pPr>
              <a:defRPr sz="2400">
                <a:solidFill>
                  <a:srgbClr val="3C3C3C"/>
                </a:solidFill>
              </a:defRPr>
            </a:pPr>
            <a:endParaRPr i="1" dirty="0">
              <a:latin typeface="Aptos" panose="020B0004020202020204" pitchFamily="34" charset="0"/>
            </a:endParaRPr>
          </a:p>
        </p:txBody>
      </p:sp>
      <p:pic>
        <p:nvPicPr>
          <p:cNvPr id="12" name="Picture 3">
            <a:extLst>
              <a:ext uri="{FF2B5EF4-FFF2-40B4-BE49-F238E27FC236}">
                <a16:creationId xmlns:a16="http://schemas.microsoft.com/office/drawing/2014/main" id="{747F676E-96D6-BAD1-D749-7F1309780D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048" y="2393817"/>
            <a:ext cx="4094518" cy="2668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3">
            <a:extLst>
              <a:ext uri="{FF2B5EF4-FFF2-40B4-BE49-F238E27FC236}">
                <a16:creationId xmlns:a16="http://schemas.microsoft.com/office/drawing/2014/main" id="{6CC2FEFB-09E1-8838-84DC-25102159315C}"/>
              </a:ext>
            </a:extLst>
          </p:cNvPr>
          <p:cNvSpPr txBox="1"/>
          <p:nvPr/>
        </p:nvSpPr>
        <p:spPr>
          <a:xfrm>
            <a:off x="6528048" y="5212080"/>
            <a:ext cx="5580504" cy="747897"/>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i="1" dirty="0">
                <a:latin typeface="Aptos" panose="020B0004020202020204" pitchFamily="34" charset="0"/>
              </a:rPr>
              <a:t>1971 “Het Blanke Schot” in aanbouw</a:t>
            </a:r>
          </a:p>
          <a:p>
            <a:pPr>
              <a:defRPr sz="2400">
                <a:solidFill>
                  <a:srgbClr val="3C3C3C"/>
                </a:solidFill>
              </a:defRPr>
            </a:pPr>
            <a:endParaRPr i="1" dirty="0">
              <a:latin typeface="Aptos" panose="020B0004020202020204" pitchFamily="34" charset="0"/>
            </a:endParaRPr>
          </a:p>
        </p:txBody>
      </p:sp>
    </p:spTree>
    <p:extLst>
      <p:ext uri="{BB962C8B-B14F-4D97-AF65-F5344CB8AC3E}">
        <p14:creationId xmlns:p14="http://schemas.microsoft.com/office/powerpoint/2010/main" val="269022738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2BD6-B018-5636-996A-A50621ADD7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2B26D5-57A1-40D2-0278-AA190E19B03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B4015D81-DF36-247F-610C-372EA5CB675B}"/>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61092C47-BF66-E6AD-C633-490FA87DEB23}"/>
              </a:ext>
            </a:extLst>
          </p:cNvPr>
          <p:cNvSpPr txBox="1"/>
          <p:nvPr/>
        </p:nvSpPr>
        <p:spPr>
          <a:xfrm>
            <a:off x="731520" y="1645920"/>
            <a:ext cx="5580504" cy="747897"/>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Het Blanke Schot, basis van het Uddels belang</a:t>
            </a:r>
          </a:p>
          <a:p>
            <a:pPr>
              <a:defRPr sz="2400">
                <a:solidFill>
                  <a:srgbClr val="3C3C3C"/>
                </a:solidFill>
              </a:defRPr>
            </a:pPr>
            <a:endParaRPr dirty="0">
              <a:latin typeface="Aptos" panose="020B0004020202020204" pitchFamily="34" charset="0"/>
            </a:endParaRPr>
          </a:p>
        </p:txBody>
      </p:sp>
      <p:sp>
        <p:nvSpPr>
          <p:cNvPr id="13" name="Tekstvak 12">
            <a:extLst>
              <a:ext uri="{FF2B5EF4-FFF2-40B4-BE49-F238E27FC236}">
                <a16:creationId xmlns:a16="http://schemas.microsoft.com/office/drawing/2014/main" id="{29BF2346-363C-F611-0C00-1B5D9026B8A1}"/>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0" name="TextBox 3">
            <a:extLst>
              <a:ext uri="{FF2B5EF4-FFF2-40B4-BE49-F238E27FC236}">
                <a16:creationId xmlns:a16="http://schemas.microsoft.com/office/drawing/2014/main" id="{51E2666C-89AF-2F29-36BC-E305CFCAE460}"/>
              </a:ext>
            </a:extLst>
          </p:cNvPr>
          <p:cNvSpPr txBox="1"/>
          <p:nvPr/>
        </p:nvSpPr>
        <p:spPr>
          <a:xfrm>
            <a:off x="726922" y="5275231"/>
            <a:ext cx="5580504" cy="1034129"/>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i="1" dirty="0">
                <a:latin typeface="Aptos" panose="020B0004020202020204" pitchFamily="34" charset="0"/>
              </a:rPr>
              <a:t>“Eerste steen” door </a:t>
            </a:r>
          </a:p>
          <a:p>
            <a:pPr eaLnBrk="1">
              <a:lnSpc>
                <a:spcPct val="93000"/>
              </a:lnSpc>
              <a:buClr>
                <a:srgbClr val="000000"/>
              </a:buClr>
              <a:buSzPct val="100000"/>
              <a:buFont typeface="Times New Roman" panose="02020603050405020304" pitchFamily="18" charset="0"/>
              <a:buNone/>
            </a:pPr>
            <a:r>
              <a:rPr lang="nl-NL" altLang="nl-NL" sz="2000" i="1" dirty="0" err="1">
                <a:latin typeface="Aptos" panose="020B0004020202020204" pitchFamily="34" charset="0"/>
              </a:rPr>
              <a:t>Jonkvrouwe</a:t>
            </a:r>
            <a:r>
              <a:rPr lang="nl-NL" altLang="nl-NL" sz="2000" i="1" dirty="0">
                <a:latin typeface="Aptos" panose="020B0004020202020204" pitchFamily="34" charset="0"/>
              </a:rPr>
              <a:t> </a:t>
            </a:r>
            <a:r>
              <a:rPr lang="nl-NL" altLang="nl-NL" sz="2000" i="1" dirty="0" err="1">
                <a:latin typeface="Aptos" panose="020B0004020202020204" pitchFamily="34" charset="0"/>
              </a:rPr>
              <a:t>Roëll</a:t>
            </a:r>
            <a:endParaRPr lang="nl-NL" altLang="nl-NL" sz="2000" i="1" dirty="0">
              <a:latin typeface="Aptos" panose="020B0004020202020204" pitchFamily="34" charset="0"/>
            </a:endParaRPr>
          </a:p>
          <a:p>
            <a:pPr>
              <a:defRPr sz="2400">
                <a:solidFill>
                  <a:srgbClr val="3C3C3C"/>
                </a:solidFill>
              </a:defRPr>
            </a:pPr>
            <a:endParaRPr i="1" dirty="0">
              <a:latin typeface="Aptos" panose="020B0004020202020204" pitchFamily="34" charset="0"/>
            </a:endParaRPr>
          </a:p>
        </p:txBody>
      </p:sp>
      <p:pic>
        <p:nvPicPr>
          <p:cNvPr id="6" name="Picture 1">
            <a:extLst>
              <a:ext uri="{FF2B5EF4-FFF2-40B4-BE49-F238E27FC236}">
                <a16:creationId xmlns:a16="http://schemas.microsoft.com/office/drawing/2014/main" id="{8AF5FD12-58A0-C03F-BC75-D28F76FA3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139" t="27116" r="54227" b="12907"/>
          <a:stretch>
            <a:fillRect/>
          </a:stretch>
        </p:blipFill>
        <p:spPr bwMode="auto">
          <a:xfrm>
            <a:off x="777816" y="2024736"/>
            <a:ext cx="2316770" cy="3236987"/>
          </a:xfrm>
          <a:prstGeom prst="rect">
            <a:avLst/>
          </a:prstGeom>
          <a:noFill/>
          <a:ln>
            <a:noFill/>
          </a:ln>
          <a:effectLst/>
          <a:extLst>
            <a:ext uri="{909E8E84-426E-40DD-AFC4-6F175D3DCCD1}">
              <a14:hiddenFill xmlns:a14="http://schemas.microsoft.com/office/drawing/2010/main">
                <a:blipFill dpi="0" rotWithShape="0">
                  <a:blip/>
                  <a:srcRect l="11139" t="27116" r="54227" b="1290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
            <a:extLst>
              <a:ext uri="{FF2B5EF4-FFF2-40B4-BE49-F238E27FC236}">
                <a16:creationId xmlns:a16="http://schemas.microsoft.com/office/drawing/2014/main" id="{20FA52C0-012A-CBE6-2542-7EDAAC81F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946" t="1569" r="2757" b="2580"/>
          <a:stretch>
            <a:fillRect/>
          </a:stretch>
        </p:blipFill>
        <p:spPr bwMode="auto">
          <a:xfrm>
            <a:off x="4566035" y="2060848"/>
            <a:ext cx="2118688" cy="3177629"/>
          </a:xfrm>
          <a:prstGeom prst="rect">
            <a:avLst/>
          </a:prstGeom>
          <a:noFill/>
          <a:ln>
            <a:noFill/>
          </a:ln>
          <a:effectLst/>
          <a:extLst>
            <a:ext uri="{909E8E84-426E-40DD-AFC4-6F175D3DCCD1}">
              <a14:hiddenFill xmlns:a14="http://schemas.microsoft.com/office/drawing/2010/main">
                <a:blipFill dpi="0" rotWithShape="0">
                  <a:blip/>
                  <a:srcRect l="2946" t="1569" r="2757" b="258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TextBox 3">
            <a:extLst>
              <a:ext uri="{FF2B5EF4-FFF2-40B4-BE49-F238E27FC236}">
                <a16:creationId xmlns:a16="http://schemas.microsoft.com/office/drawing/2014/main" id="{AF95E418-13B6-2573-D151-4B8CF51A2887}"/>
              </a:ext>
            </a:extLst>
          </p:cNvPr>
          <p:cNvSpPr txBox="1"/>
          <p:nvPr/>
        </p:nvSpPr>
        <p:spPr>
          <a:xfrm>
            <a:off x="4569240" y="5280774"/>
            <a:ext cx="5580504" cy="747897"/>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i="1" dirty="0">
                <a:latin typeface="Aptos" panose="020B0004020202020204" pitchFamily="34" charset="0"/>
              </a:rPr>
              <a:t>Openingsplechtigheid</a:t>
            </a:r>
          </a:p>
          <a:p>
            <a:pPr>
              <a:defRPr sz="2400">
                <a:solidFill>
                  <a:srgbClr val="3C3C3C"/>
                </a:solidFill>
              </a:defRPr>
            </a:pPr>
            <a:endParaRPr i="1" dirty="0">
              <a:latin typeface="Aptos" panose="020B0004020202020204" pitchFamily="34" charset="0"/>
            </a:endParaRPr>
          </a:p>
        </p:txBody>
      </p:sp>
      <p:pic>
        <p:nvPicPr>
          <p:cNvPr id="19" name="Picture 1">
            <a:extLst>
              <a:ext uri="{FF2B5EF4-FFF2-40B4-BE49-F238E27FC236}">
                <a16:creationId xmlns:a16="http://schemas.microsoft.com/office/drawing/2014/main" id="{AC965A7F-B50C-6754-DF3C-8ED22D694D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6080" y="2014817"/>
            <a:ext cx="4850299" cy="32863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1775970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A7E88-27F5-D783-DBE4-0C437C4286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C8648F5-BBB8-6E9B-3808-5B5602A75222}"/>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FC6BE8D5-D8B3-802C-D4A9-4A1D8165B3A7}"/>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FBC50A2C-DFFA-AFBC-E5AF-173A7BA1FAC5}"/>
              </a:ext>
            </a:extLst>
          </p:cNvPr>
          <p:cNvSpPr txBox="1"/>
          <p:nvPr/>
        </p:nvSpPr>
        <p:spPr>
          <a:xfrm>
            <a:off x="731520" y="1645920"/>
            <a:ext cx="5580504" cy="747897"/>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Het Blanke Schot, basis van het Uddels belang</a:t>
            </a:r>
          </a:p>
          <a:p>
            <a:pPr>
              <a:defRPr sz="2400">
                <a:solidFill>
                  <a:srgbClr val="3C3C3C"/>
                </a:solidFill>
              </a:defRPr>
            </a:pPr>
            <a:endParaRPr dirty="0">
              <a:latin typeface="Aptos" panose="020B0004020202020204" pitchFamily="34" charset="0"/>
            </a:endParaRPr>
          </a:p>
        </p:txBody>
      </p:sp>
      <p:sp>
        <p:nvSpPr>
          <p:cNvPr id="13" name="Tekstvak 12">
            <a:extLst>
              <a:ext uri="{FF2B5EF4-FFF2-40B4-BE49-F238E27FC236}">
                <a16:creationId xmlns:a16="http://schemas.microsoft.com/office/drawing/2014/main" id="{9E1E8F98-2FDC-DBA0-35F1-87A314FE9438}"/>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16" name="Picture 1">
            <a:extLst>
              <a:ext uri="{FF2B5EF4-FFF2-40B4-BE49-F238E27FC236}">
                <a16:creationId xmlns:a16="http://schemas.microsoft.com/office/drawing/2014/main" id="{2F272673-EB8D-610D-7C16-0E9B0A0EAB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612" t="27966" r="10274" b="9235"/>
          <a:stretch>
            <a:fillRect/>
          </a:stretch>
        </p:blipFill>
        <p:spPr bwMode="auto">
          <a:xfrm>
            <a:off x="839415" y="2048874"/>
            <a:ext cx="4690695" cy="3612374"/>
          </a:xfrm>
          <a:prstGeom prst="rect">
            <a:avLst/>
          </a:prstGeom>
          <a:noFill/>
          <a:ln>
            <a:noFill/>
          </a:ln>
          <a:effectLst/>
          <a:extLst>
            <a:ext uri="{909E8E84-426E-40DD-AFC4-6F175D3DCCD1}">
              <a14:hiddenFill xmlns:a14="http://schemas.microsoft.com/office/drawing/2010/main">
                <a:blipFill dpi="0" rotWithShape="0">
                  <a:blip/>
                  <a:srcRect l="11612" t="27966" r="10274" b="923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1">
            <a:extLst>
              <a:ext uri="{FF2B5EF4-FFF2-40B4-BE49-F238E27FC236}">
                <a16:creationId xmlns:a16="http://schemas.microsoft.com/office/drawing/2014/main" id="{EAF414D1-97A9-E21A-0B6A-C06CAF3057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92" t="5077" r="1112" b="13843"/>
          <a:stretch>
            <a:fillRect/>
          </a:stretch>
        </p:blipFill>
        <p:spPr bwMode="auto">
          <a:xfrm>
            <a:off x="5638005" y="2070578"/>
            <a:ext cx="6181093" cy="3518662"/>
          </a:xfrm>
          <a:prstGeom prst="rect">
            <a:avLst/>
          </a:prstGeom>
          <a:noFill/>
          <a:ln>
            <a:noFill/>
          </a:ln>
          <a:effectLst/>
          <a:extLst>
            <a:ext uri="{909E8E84-426E-40DD-AFC4-6F175D3DCCD1}">
              <a14:hiddenFill xmlns:a14="http://schemas.microsoft.com/office/drawing/2010/main">
                <a:blipFill dpi="0" rotWithShape="0">
                  <a:blip/>
                  <a:srcRect l="2592" t="5077" r="1112" b="1384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073640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6414B-5D3E-9922-5414-9E7A43C323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9AA7922-81EC-C9C4-8318-EB1A510C8013}"/>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7EB8BFB5-AA75-1DE6-D719-6CEC81342931}"/>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2E273464-3CD2-062C-B7A0-C6F78956407A}"/>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UDDEL GROEIT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002DCFD0-FB43-6327-39E9-A6AC8495230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304797024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CC1E-2221-97E3-0D5F-138EC0B3746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DE31F6E-7F09-CB4E-1E12-9D1B2C89FFA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EDDF28E0-7EE1-9A28-BF46-F9908C114715}"/>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29D0B3E4-40F7-EAAE-D880-A820185B9C14}"/>
              </a:ext>
            </a:extLst>
          </p:cNvPr>
          <p:cNvSpPr txBox="1"/>
          <p:nvPr/>
        </p:nvSpPr>
        <p:spPr>
          <a:xfrm>
            <a:off x="731520" y="1382545"/>
            <a:ext cx="7524720" cy="1015663"/>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buurtschap naar dorp, van voorzieningen naar woningbouw…</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90CA502E-4D39-55C1-19F7-B02597B5B258}"/>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0771118E-BD47-B444-B960-32E9B4313147}"/>
              </a:ext>
            </a:extLst>
          </p:cNvPr>
          <p:cNvSpPr/>
          <p:nvPr/>
        </p:nvSpPr>
        <p:spPr bwMode="auto">
          <a:xfrm>
            <a:off x="6600056" y="5157192"/>
            <a:ext cx="5202560" cy="79208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10" name="Afbeelding 9">
            <a:extLst>
              <a:ext uri="{FF2B5EF4-FFF2-40B4-BE49-F238E27FC236}">
                <a16:creationId xmlns:a16="http://schemas.microsoft.com/office/drawing/2014/main" id="{63DCDD77-8033-4B96-6F5E-C193ABF011E5}"/>
              </a:ext>
            </a:extLst>
          </p:cNvPr>
          <p:cNvPicPr>
            <a:picLocks noChangeAspect="1"/>
          </p:cNvPicPr>
          <p:nvPr/>
        </p:nvPicPr>
        <p:blipFill>
          <a:blip r:embed="rId2"/>
          <a:stretch>
            <a:fillRect/>
          </a:stretch>
        </p:blipFill>
        <p:spPr>
          <a:xfrm>
            <a:off x="5015880" y="2063684"/>
            <a:ext cx="6953146" cy="1575126"/>
          </a:xfrm>
          <a:prstGeom prst="rect">
            <a:avLst/>
          </a:prstGeom>
        </p:spPr>
      </p:pic>
      <p:pic>
        <p:nvPicPr>
          <p:cNvPr id="12" name="Picture 1">
            <a:extLst>
              <a:ext uri="{FF2B5EF4-FFF2-40B4-BE49-F238E27FC236}">
                <a16:creationId xmlns:a16="http://schemas.microsoft.com/office/drawing/2014/main" id="{E09C4905-AC8A-2DFE-2A73-43F99F191C38}"/>
              </a:ext>
            </a:extLst>
          </p:cNvPr>
          <p:cNvPicPr>
            <a:picLocks noChangeAspect="1" noChangeArrowheads="1"/>
          </p:cNvPicPr>
          <p:nvPr/>
        </p:nvPicPr>
        <p:blipFill rotWithShape="1">
          <a:blip r:embed="rId3"/>
          <a:srcRect l="40965" t="5847" r="3322" b="7388"/>
          <a:stretch>
            <a:fillRect/>
          </a:stretch>
        </p:blipFill>
        <p:spPr bwMode="auto">
          <a:xfrm>
            <a:off x="731520" y="2177806"/>
            <a:ext cx="4011976" cy="33754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p:spPr>
      </p:pic>
      <p:pic>
        <p:nvPicPr>
          <p:cNvPr id="15" name="Afbeelding 14">
            <a:extLst>
              <a:ext uri="{FF2B5EF4-FFF2-40B4-BE49-F238E27FC236}">
                <a16:creationId xmlns:a16="http://schemas.microsoft.com/office/drawing/2014/main" id="{C9D16879-F2BA-0917-8EE5-2834DE64CC11}"/>
              </a:ext>
            </a:extLst>
          </p:cNvPr>
          <p:cNvPicPr>
            <a:picLocks noChangeAspect="1"/>
          </p:cNvPicPr>
          <p:nvPr/>
        </p:nvPicPr>
        <p:blipFill>
          <a:blip r:embed="rId4"/>
          <a:stretch>
            <a:fillRect/>
          </a:stretch>
        </p:blipFill>
        <p:spPr>
          <a:xfrm>
            <a:off x="5087888" y="3728464"/>
            <a:ext cx="4999637" cy="1972989"/>
          </a:xfrm>
          <a:prstGeom prst="rect">
            <a:avLst/>
          </a:prstGeom>
        </p:spPr>
      </p:pic>
    </p:spTree>
    <p:extLst>
      <p:ext uri="{BB962C8B-B14F-4D97-AF65-F5344CB8AC3E}">
        <p14:creationId xmlns:p14="http://schemas.microsoft.com/office/powerpoint/2010/main" val="172424185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63CB9-019B-C131-8D17-BEFE8FDF810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75E539-BEB7-80D9-614B-6AC7493C2FAB}"/>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D9CE4C2-3BCA-4432-712F-FF8E521CDC76}"/>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9FDCC7FB-9986-6C57-3116-A8B8E68C577E}"/>
              </a:ext>
            </a:extLst>
          </p:cNvPr>
          <p:cNvSpPr txBox="1"/>
          <p:nvPr/>
        </p:nvSpPr>
        <p:spPr>
          <a:xfrm>
            <a:off x="731520" y="1382545"/>
            <a:ext cx="7524720" cy="1015663"/>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buurtschap naar dorp, van voorzieningen naar woningbouw…</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4B3AD3D7-6B0D-0ED8-6B7C-BDD6E588AA0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4AB9E35F-6EE2-1895-A498-F51AA2F1695C}"/>
              </a:ext>
            </a:extLst>
          </p:cNvPr>
          <p:cNvSpPr/>
          <p:nvPr/>
        </p:nvSpPr>
        <p:spPr bwMode="auto">
          <a:xfrm>
            <a:off x="6600056" y="5157192"/>
            <a:ext cx="5202560" cy="79208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6" name="Picture 1">
            <a:extLst>
              <a:ext uri="{FF2B5EF4-FFF2-40B4-BE49-F238E27FC236}">
                <a16:creationId xmlns:a16="http://schemas.microsoft.com/office/drawing/2014/main" id="{E438088B-AC71-DC31-C1C4-BC4628C305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42" y="1854348"/>
            <a:ext cx="5960914" cy="418069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
            <a:extLst>
              <a:ext uri="{FF2B5EF4-FFF2-40B4-BE49-F238E27FC236}">
                <a16:creationId xmlns:a16="http://schemas.microsoft.com/office/drawing/2014/main" id="{922E9979-FFF6-02D9-ACD2-34199B8C4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326" y="1854348"/>
            <a:ext cx="4522020" cy="19947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1">
            <a:extLst>
              <a:ext uri="{FF2B5EF4-FFF2-40B4-BE49-F238E27FC236}">
                <a16:creationId xmlns:a16="http://schemas.microsoft.com/office/drawing/2014/main" id="{291AFEB0-F35A-679D-7860-1F24492E23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4425" y="3718057"/>
            <a:ext cx="4420167" cy="2501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7354543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B1898-9830-AB3B-032A-65C26CEFBDD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7204DB-4BD0-E2EB-0E8C-E381EC3AB759}"/>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BC19D182-FC42-5BF6-F732-E2AAFF86598E}"/>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A5548FAA-2B6D-9242-4BE1-78790B8E7A06}"/>
              </a:ext>
            </a:extLst>
          </p:cNvPr>
          <p:cNvSpPr txBox="1"/>
          <p:nvPr/>
        </p:nvSpPr>
        <p:spPr>
          <a:xfrm>
            <a:off x="731520" y="1346180"/>
            <a:ext cx="9972992" cy="70788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Ook vandaag blijft Uddels belang zich inzetten voor veilige wegen, goed onderhoud én verbeteringen, bijvoorbeeld aan de N310.</a:t>
            </a: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6AA4359A-A128-CA64-A66D-2729D4D0229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4FCE1657-ED63-A10B-5D57-A24C2C695FCA}"/>
              </a:ext>
            </a:extLst>
          </p:cNvPr>
          <p:cNvSpPr/>
          <p:nvPr/>
        </p:nvSpPr>
        <p:spPr bwMode="auto">
          <a:xfrm>
            <a:off x="6600056" y="5157192"/>
            <a:ext cx="5202560" cy="79208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7" name="Picture 1">
            <a:extLst>
              <a:ext uri="{FF2B5EF4-FFF2-40B4-BE49-F238E27FC236}">
                <a16:creationId xmlns:a16="http://schemas.microsoft.com/office/drawing/2014/main" id="{AF1C7888-C386-37C5-1C03-5476411A6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922" y="2234106"/>
            <a:ext cx="5083231" cy="344686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1">
            <a:extLst>
              <a:ext uri="{FF2B5EF4-FFF2-40B4-BE49-F238E27FC236}">
                <a16:creationId xmlns:a16="http://schemas.microsoft.com/office/drawing/2014/main" id="{46A58FB0-057B-1799-C15A-19FD19C0A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8008" y="2234106"/>
            <a:ext cx="4536504" cy="345306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7420833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E1B98-44E6-080A-453B-C79B05D8C6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9EAB759-6A1B-F9ED-B741-906F1ACB47A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B07AC723-E356-EB9A-6587-AB326F779567}"/>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631079D3-802C-205E-0E61-C42ACDEE424D}"/>
              </a:ext>
            </a:extLst>
          </p:cNvPr>
          <p:cNvSpPr txBox="1"/>
          <p:nvPr/>
        </p:nvSpPr>
        <p:spPr>
          <a:xfrm>
            <a:off x="731520" y="1412776"/>
            <a:ext cx="10728960" cy="70788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Een eigen plek voor afscheid. In 1965 kreeg Uddel een eigen begraafplaats. Ook vandaag blijft Uddels belang zich inzetten voor onderhoud.</a:t>
            </a: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CB6A948F-3F75-85B1-202D-8ADF8F6ADE7F}"/>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D86B051B-6FFC-7E81-17E2-8C57EFF4F991}"/>
              </a:ext>
            </a:extLst>
          </p:cNvPr>
          <p:cNvSpPr/>
          <p:nvPr/>
        </p:nvSpPr>
        <p:spPr bwMode="auto">
          <a:xfrm>
            <a:off x="6600056" y="5157192"/>
            <a:ext cx="5202560" cy="79208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800" b="0" i="0" u="none" strike="noStrike" cap="none" normalizeH="0" baseline="0" dirty="0">
              <a:ln>
                <a:noFill/>
              </a:ln>
              <a:effectLst/>
              <a:latin typeface="Arial" panose="020B0604020202020204" pitchFamily="34" charset="0"/>
              <a:ea typeface="Microsoft YaHei" panose="020B0503020204020204" pitchFamily="34" charset="-122"/>
            </a:endParaRPr>
          </a:p>
        </p:txBody>
      </p:sp>
      <p:pic>
        <p:nvPicPr>
          <p:cNvPr id="6" name="Afbeelding 5">
            <a:extLst>
              <a:ext uri="{FF2B5EF4-FFF2-40B4-BE49-F238E27FC236}">
                <a16:creationId xmlns:a16="http://schemas.microsoft.com/office/drawing/2014/main" id="{82E1FFE0-AFF8-45C5-23F4-64CFCCBBE764}"/>
              </a:ext>
            </a:extLst>
          </p:cNvPr>
          <p:cNvPicPr>
            <a:picLocks noChangeAspect="1"/>
          </p:cNvPicPr>
          <p:nvPr/>
        </p:nvPicPr>
        <p:blipFill>
          <a:blip r:embed="rId2"/>
          <a:stretch>
            <a:fillRect/>
          </a:stretch>
        </p:blipFill>
        <p:spPr>
          <a:xfrm>
            <a:off x="786979" y="2405474"/>
            <a:ext cx="4948981" cy="3871432"/>
          </a:xfrm>
          <a:prstGeom prst="rect">
            <a:avLst/>
          </a:prstGeom>
        </p:spPr>
      </p:pic>
      <p:pic>
        <p:nvPicPr>
          <p:cNvPr id="9" name="Afbeelding 8">
            <a:extLst>
              <a:ext uri="{FF2B5EF4-FFF2-40B4-BE49-F238E27FC236}">
                <a16:creationId xmlns:a16="http://schemas.microsoft.com/office/drawing/2014/main" id="{EEDC8F6B-DA59-0DEB-DAD9-3F2B88C9C9EA}"/>
              </a:ext>
            </a:extLst>
          </p:cNvPr>
          <p:cNvPicPr>
            <a:picLocks noChangeAspect="1"/>
          </p:cNvPicPr>
          <p:nvPr/>
        </p:nvPicPr>
        <p:blipFill>
          <a:blip r:embed="rId3"/>
          <a:stretch>
            <a:fillRect/>
          </a:stretch>
        </p:blipFill>
        <p:spPr>
          <a:xfrm>
            <a:off x="6152977" y="2477080"/>
            <a:ext cx="5089943" cy="3400192"/>
          </a:xfrm>
          <a:prstGeom prst="rect">
            <a:avLst/>
          </a:prstGeom>
        </p:spPr>
      </p:pic>
    </p:spTree>
    <p:extLst>
      <p:ext uri="{BB962C8B-B14F-4D97-AF65-F5344CB8AC3E}">
        <p14:creationId xmlns:p14="http://schemas.microsoft.com/office/powerpoint/2010/main" val="176031079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17D83-CC25-6B84-544E-FCA6EFE18D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2EC4FE-B4CE-7FC1-DCFC-D62ADA38E959}"/>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65756F43-5E4E-E98A-EAB0-00865D476EB1}"/>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D144D4FA-2D59-D4DF-72D4-48C5DD4137E8}"/>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Een groeiend dorp vraagt om ruimte. Na de oorlog nam de vraag naar woningen sterk toe. Uddels belang zet(te) zich actief in om woningbouw op de agenda te krijgen.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383DC82B-C8CC-2373-8DB6-A8CABDBC8BA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B1C84BD2-581C-5644-0BFA-3EE282BB5E10}"/>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6" name="Picture 1">
            <a:extLst>
              <a:ext uri="{FF2B5EF4-FFF2-40B4-BE49-F238E27FC236}">
                <a16:creationId xmlns:a16="http://schemas.microsoft.com/office/drawing/2014/main" id="{3CC87868-05A4-15FC-79C0-628339E3A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00" y="2313007"/>
            <a:ext cx="5256584" cy="37917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Afbeelding 8">
            <a:extLst>
              <a:ext uri="{FF2B5EF4-FFF2-40B4-BE49-F238E27FC236}">
                <a16:creationId xmlns:a16="http://schemas.microsoft.com/office/drawing/2014/main" id="{687778B6-CD41-A149-CC8B-039FBF2F11AA}"/>
              </a:ext>
            </a:extLst>
          </p:cNvPr>
          <p:cNvPicPr>
            <a:picLocks noChangeAspect="1"/>
          </p:cNvPicPr>
          <p:nvPr/>
        </p:nvPicPr>
        <p:blipFill>
          <a:blip r:embed="rId3"/>
          <a:stretch>
            <a:fillRect/>
          </a:stretch>
        </p:blipFill>
        <p:spPr>
          <a:xfrm>
            <a:off x="6269295" y="2313008"/>
            <a:ext cx="3102065" cy="3681890"/>
          </a:xfrm>
          <a:prstGeom prst="rect">
            <a:avLst/>
          </a:prstGeom>
        </p:spPr>
      </p:pic>
    </p:spTree>
    <p:extLst>
      <p:ext uri="{BB962C8B-B14F-4D97-AF65-F5344CB8AC3E}">
        <p14:creationId xmlns:p14="http://schemas.microsoft.com/office/powerpoint/2010/main" val="229338390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63383-345B-61F6-7109-80B9F54C096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836D1A-0BFE-306B-05C0-BA22521865D9}"/>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4FB2CA4B-6D55-739E-5C3B-57231FE2301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2E736516-8871-496C-C027-9FDF6CA7C187}"/>
              </a:ext>
            </a:extLst>
          </p:cNvPr>
          <p:cNvSpPr txBox="1"/>
          <p:nvPr/>
        </p:nvSpPr>
        <p:spPr>
          <a:xfrm>
            <a:off x="731520" y="1645920"/>
            <a:ext cx="5868536" cy="317009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WELKOM</a:t>
            </a:r>
          </a:p>
          <a:p>
            <a:pPr>
              <a:defRPr sz="2400">
                <a:solidFill>
                  <a:srgbClr val="3C3C3C"/>
                </a:solidFill>
              </a:defRPr>
            </a:pPr>
            <a:br>
              <a:rPr sz="2000" dirty="0">
                <a:latin typeface="Aptos" panose="020B0004020202020204" pitchFamily="34" charset="0"/>
              </a:rPr>
            </a:br>
            <a:r>
              <a:rPr lang="nl-NL" sz="2000" dirty="0">
                <a:latin typeface="Aptos" panose="020B0004020202020204" pitchFamily="34" charset="0"/>
              </a:rPr>
              <a:t>Van harte welkom op de receptie ter gelegenheid van het 100-jarig bestaan van Uddels belang.</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Vanavond nemen we u mee langs 100 jaar geschiedenis. Niet alleen van onze vereniging maar vooral van ons dorp, want de geschiedenis van Uddels belang is onlosmakelijk verbonden met de geschiedenis van Uddel.</a:t>
            </a: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F306F1A3-1E32-3736-BA24-5714154D77F6}"/>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Afbeelding 5">
            <a:extLst>
              <a:ext uri="{FF2B5EF4-FFF2-40B4-BE49-F238E27FC236}">
                <a16:creationId xmlns:a16="http://schemas.microsoft.com/office/drawing/2014/main" id="{AB6E01BC-D449-EDDD-73A7-703F8A2F1982}"/>
              </a:ext>
            </a:extLst>
          </p:cNvPr>
          <p:cNvPicPr>
            <a:picLocks noChangeAspect="1"/>
          </p:cNvPicPr>
          <p:nvPr/>
        </p:nvPicPr>
        <p:blipFill>
          <a:blip r:embed="rId2"/>
          <a:stretch>
            <a:fillRect/>
          </a:stretch>
        </p:blipFill>
        <p:spPr>
          <a:xfrm>
            <a:off x="7274138" y="1066720"/>
            <a:ext cx="4163638" cy="4149080"/>
          </a:xfrm>
          <a:prstGeom prst="rect">
            <a:avLst/>
          </a:prstGeom>
        </p:spPr>
      </p:pic>
    </p:spTree>
    <p:extLst>
      <p:ext uri="{BB962C8B-B14F-4D97-AF65-F5344CB8AC3E}">
        <p14:creationId xmlns:p14="http://schemas.microsoft.com/office/powerpoint/2010/main" val="377396975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1348B-54EC-7C7A-4DD2-949E2660952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AB9C1D-0416-6C7F-15EC-022DFBE77833}"/>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D999F4F6-6804-5CC1-073F-F51394B66B4D}"/>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AEC1BDD6-567A-22C5-7ED4-BF1541B93213}"/>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de eerste huurwoningen tot de nieuwste uitbreidingsplannen: woningbouw is al tientallen jaren een belangrijk thema voor Uddels belang.</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C61E3624-2795-2C0E-4AA4-D7D3E03C590C}"/>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C67B7897-C1E8-4BCD-F400-E1DF3283EA9F}"/>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7" name="Picture 5">
            <a:extLst>
              <a:ext uri="{FF2B5EF4-FFF2-40B4-BE49-F238E27FC236}">
                <a16:creationId xmlns:a16="http://schemas.microsoft.com/office/drawing/2014/main" id="{A99053C0-0941-2F85-014C-20E8F3EE41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790" y="2313007"/>
            <a:ext cx="5040560" cy="320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a:extLst>
              <a:ext uri="{FF2B5EF4-FFF2-40B4-BE49-F238E27FC236}">
                <a16:creationId xmlns:a16="http://schemas.microsoft.com/office/drawing/2014/main" id="{4A39696F-53EB-91A8-74BA-2310EC09F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536" y="1844823"/>
            <a:ext cx="3442450" cy="3677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8266601"/>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61F5F-1492-4350-D6D5-C2FB0D7123C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2EB5CC-40A6-B933-A16F-4C935452B99C}"/>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ACCEBB75-6EDB-74C5-52C2-C2256BEBD7CA}"/>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596C5EAB-6E5E-CE8C-9825-D2A30FFCDF0E}"/>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Zo ontstonden nieuwe ‘wijken’ zoals de Essenkamp, Mr. Boelenweg, </a:t>
            </a:r>
            <a:r>
              <a:rPr lang="nl-NL" sz="2000" dirty="0" err="1">
                <a:latin typeface="Aptos" panose="020B0004020202020204" pitchFamily="34" charset="0"/>
              </a:rPr>
              <a:t>Kokshof</a:t>
            </a:r>
            <a:r>
              <a:rPr lang="nl-NL" sz="2000" dirty="0">
                <a:latin typeface="Aptos" panose="020B0004020202020204" pitchFamily="34" charset="0"/>
              </a:rPr>
              <a:t>, Binnenveldweg, De Zandsteeg en het Aardhuus.</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2E00BBA9-E5BA-AFE8-C33D-C72477091E73}"/>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DA5137BF-197F-4421-08F0-2F06753024A7}"/>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6" name="Picture 2">
            <a:extLst>
              <a:ext uri="{FF2B5EF4-FFF2-40B4-BE49-F238E27FC236}">
                <a16:creationId xmlns:a16="http://schemas.microsoft.com/office/drawing/2014/main" id="{E25D1043-79AC-6DC2-977B-E3C30DBB7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2205" y="2055307"/>
            <a:ext cx="4886757" cy="3317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
            <a:extLst>
              <a:ext uri="{FF2B5EF4-FFF2-40B4-BE49-F238E27FC236}">
                <a16:creationId xmlns:a16="http://schemas.microsoft.com/office/drawing/2014/main" id="{B3A74E75-D07D-B869-760A-DADC12614B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03" t="4024" r="3114" b="8508"/>
          <a:stretch>
            <a:fillRect/>
          </a:stretch>
        </p:blipFill>
        <p:spPr bwMode="auto">
          <a:xfrm>
            <a:off x="6095999" y="2067072"/>
            <a:ext cx="5031297" cy="3354505"/>
          </a:xfrm>
          <a:prstGeom prst="rect">
            <a:avLst/>
          </a:prstGeom>
          <a:noFill/>
          <a:ln>
            <a:noFill/>
          </a:ln>
          <a:effectLst/>
          <a:extLst>
            <a:ext uri="{909E8E84-426E-40DD-AFC4-6F175D3DCCD1}">
              <a14:hiddenFill xmlns:a14="http://schemas.microsoft.com/office/drawing/2010/main">
                <a:blipFill dpi="0" rotWithShape="0">
                  <a:blip/>
                  <a:srcRect l="3203" t="4024" r="3114" b="8508"/>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5335425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D03AE-669F-406D-49FA-92BA7BBB3B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A6EC8F8-E300-E702-8E04-BBED4BCB738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4DEC32A4-92B8-D9B3-937D-A24A154E17DB}"/>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CC503DD8-EE63-B262-E776-64A2AEC4F571}"/>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Zo ontstonden nieuwe ‘wijken’ zoals de Essenkamp, Mr. Boelenweg, </a:t>
            </a:r>
            <a:r>
              <a:rPr lang="nl-NL" sz="2000" dirty="0" err="1">
                <a:latin typeface="Aptos" panose="020B0004020202020204" pitchFamily="34" charset="0"/>
              </a:rPr>
              <a:t>Kokshof</a:t>
            </a:r>
            <a:r>
              <a:rPr lang="nl-NL" sz="2000" dirty="0">
                <a:latin typeface="Aptos" panose="020B0004020202020204" pitchFamily="34" charset="0"/>
              </a:rPr>
              <a:t>, Binnenveldweg, De Zandsteeg en het Aardhuus.</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37AB4FEE-89C4-400B-5CC8-2A93CFAF775D}"/>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48E5E9CE-82FD-8A18-51F9-8F3ABE288209}"/>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14" name="Picture 1">
            <a:extLst>
              <a:ext uri="{FF2B5EF4-FFF2-40B4-BE49-F238E27FC236}">
                <a16:creationId xmlns:a16="http://schemas.microsoft.com/office/drawing/2014/main" id="{B8425DAA-6511-8974-F0ED-8A5B12F013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8479" y="2096602"/>
            <a:ext cx="5054105" cy="301220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1">
            <a:extLst>
              <a:ext uri="{FF2B5EF4-FFF2-40B4-BE49-F238E27FC236}">
                <a16:creationId xmlns:a16="http://schemas.microsoft.com/office/drawing/2014/main" id="{6C82C69F-D93C-AD02-7E99-C5F1243D5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829" t="5858" r="3868" b="14186"/>
          <a:stretch>
            <a:fillRect/>
          </a:stretch>
        </p:blipFill>
        <p:spPr bwMode="auto">
          <a:xfrm>
            <a:off x="839416" y="2162696"/>
            <a:ext cx="5351167" cy="2490439"/>
          </a:xfrm>
          <a:prstGeom prst="rect">
            <a:avLst/>
          </a:prstGeom>
          <a:noFill/>
          <a:ln>
            <a:noFill/>
          </a:ln>
          <a:effectLst/>
          <a:extLst>
            <a:ext uri="{909E8E84-426E-40DD-AFC4-6F175D3DCCD1}">
              <a14:hiddenFill xmlns:a14="http://schemas.microsoft.com/office/drawing/2010/main">
                <a:blipFill dpi="0" rotWithShape="0">
                  <a:blip/>
                  <a:srcRect l="4829" t="5858" r="3868" b="1418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2849395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58659-207F-FB38-DDAF-0DFEB76B22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A7C0D3C-BB9A-6F51-4B99-65928FCC6827}"/>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29707D79-5811-6A69-CA59-7BEECE7E262D}"/>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FF08D5CE-618D-9E74-05A1-D47D2B6B9E6A}"/>
              </a:ext>
            </a:extLst>
          </p:cNvPr>
          <p:cNvSpPr txBox="1"/>
          <p:nvPr/>
        </p:nvSpPr>
        <p:spPr>
          <a:xfrm>
            <a:off x="731520" y="1382545"/>
            <a:ext cx="10621064" cy="1015663"/>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oorspronkelijke seniorenwoningen naar een eigentijds woongebouw.</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B94DCCD1-9DFB-1C19-1EB6-59B6A050B1BC}"/>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90E96A1F-C63B-2145-B5EB-BF18F934FB6F}"/>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9" name="Afbeelding 8">
            <a:extLst>
              <a:ext uri="{FF2B5EF4-FFF2-40B4-BE49-F238E27FC236}">
                <a16:creationId xmlns:a16="http://schemas.microsoft.com/office/drawing/2014/main" id="{1533B024-547E-ABE1-A287-74EDD6A102E7}"/>
              </a:ext>
            </a:extLst>
          </p:cNvPr>
          <p:cNvPicPr>
            <a:picLocks noChangeAspect="1"/>
          </p:cNvPicPr>
          <p:nvPr/>
        </p:nvPicPr>
        <p:blipFill>
          <a:blip r:embed="rId2"/>
          <a:stretch>
            <a:fillRect/>
          </a:stretch>
        </p:blipFill>
        <p:spPr>
          <a:xfrm>
            <a:off x="839416" y="2636912"/>
            <a:ext cx="3240360" cy="2784686"/>
          </a:xfrm>
          <a:prstGeom prst="rect">
            <a:avLst/>
          </a:prstGeom>
        </p:spPr>
      </p:pic>
      <p:pic>
        <p:nvPicPr>
          <p:cNvPr id="12" name="Afbeelding 11">
            <a:extLst>
              <a:ext uri="{FF2B5EF4-FFF2-40B4-BE49-F238E27FC236}">
                <a16:creationId xmlns:a16="http://schemas.microsoft.com/office/drawing/2014/main" id="{49A8A4E1-D3F1-03C4-FA3A-B2ECF807A890}"/>
              </a:ext>
            </a:extLst>
          </p:cNvPr>
          <p:cNvPicPr>
            <a:picLocks noChangeAspect="1"/>
          </p:cNvPicPr>
          <p:nvPr/>
        </p:nvPicPr>
        <p:blipFill>
          <a:blip r:embed="rId3"/>
          <a:stretch>
            <a:fillRect/>
          </a:stretch>
        </p:blipFill>
        <p:spPr>
          <a:xfrm>
            <a:off x="4151784" y="2636912"/>
            <a:ext cx="3858148" cy="2784686"/>
          </a:xfrm>
          <a:prstGeom prst="rect">
            <a:avLst/>
          </a:prstGeom>
        </p:spPr>
      </p:pic>
      <p:pic>
        <p:nvPicPr>
          <p:cNvPr id="15" name="Afbeelding 14" descr="Nieuwe gebouw Wilhelminahof geopend! - Uddel Info">
            <a:extLst>
              <a:ext uri="{FF2B5EF4-FFF2-40B4-BE49-F238E27FC236}">
                <a16:creationId xmlns:a16="http://schemas.microsoft.com/office/drawing/2014/main" id="{BA94A5DA-0489-E16F-C501-34679637E949}"/>
              </a:ext>
            </a:extLst>
          </p:cNvPr>
          <p:cNvPicPr>
            <a:picLocks noChangeAspect="1"/>
          </p:cNvPicPr>
          <p:nvPr/>
        </p:nvPicPr>
        <p:blipFill>
          <a:blip r:embed="rId4"/>
          <a:srcRect t="-1" r="28279" b="-4697"/>
          <a:stretch>
            <a:fillRect/>
          </a:stretch>
        </p:blipFill>
        <p:spPr>
          <a:xfrm>
            <a:off x="8131971" y="2636912"/>
            <a:ext cx="3508646" cy="2880320"/>
          </a:xfrm>
          <a:prstGeom prst="rect">
            <a:avLst/>
          </a:prstGeom>
        </p:spPr>
      </p:pic>
    </p:spTree>
    <p:extLst>
      <p:ext uri="{BB962C8B-B14F-4D97-AF65-F5344CB8AC3E}">
        <p14:creationId xmlns:p14="http://schemas.microsoft.com/office/powerpoint/2010/main" val="195401784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0AA8E-4DC9-0EC5-8B32-859CDAB149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95D437-04AE-F676-6DDF-3A15D63D3A97}"/>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820E24D0-C5A1-5C19-0B69-BE2FCAC38D5B}"/>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B7804033-9F20-EBE2-0B3A-948424B22646}"/>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Bouwen aan de toekomst. Uddels belang blijft zich inzetten voor een toekomst waarin Uddel een dorp blijft waar mensen kunnen wonen, werken en oud worden.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16596F10-3B15-4147-66D3-62BDCE833E86}"/>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316F65B4-32BA-8F41-1D4C-63996C28B8FF}"/>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7" name="Afbeelding 6">
            <a:extLst>
              <a:ext uri="{FF2B5EF4-FFF2-40B4-BE49-F238E27FC236}">
                <a16:creationId xmlns:a16="http://schemas.microsoft.com/office/drawing/2014/main" id="{616D2E93-80CA-836E-C2AD-2AAD712CC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1187" y="2313007"/>
            <a:ext cx="4461730" cy="3346297"/>
          </a:xfrm>
          <a:prstGeom prst="rect">
            <a:avLst/>
          </a:prstGeom>
        </p:spPr>
      </p:pic>
    </p:spTree>
    <p:extLst>
      <p:ext uri="{BB962C8B-B14F-4D97-AF65-F5344CB8AC3E}">
        <p14:creationId xmlns:p14="http://schemas.microsoft.com/office/powerpoint/2010/main" val="2304594821"/>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2BF5C-58AC-BA42-F13F-498860BBDDC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5B7047-2441-66D9-7FDE-AB3021C6D66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1D5DFEB-99D9-61CA-A3B9-E866FC964EA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A40E4705-F92B-B1C1-2959-542128DFAE40}"/>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Werken en ondernemen. Van ambachtelijke bedrijven tot moderne ondernemingen: werkgelegenheid is altijd een belangrijke </a:t>
            </a:r>
            <a:r>
              <a:rPr lang="nl-NL" sz="2000" dirty="0" err="1">
                <a:latin typeface="Aptos" panose="020B0004020202020204" pitchFamily="34" charset="0"/>
              </a:rPr>
              <a:t>peiler</a:t>
            </a:r>
            <a:r>
              <a:rPr lang="nl-NL" sz="2000" dirty="0">
                <a:latin typeface="Aptos" panose="020B0004020202020204" pitchFamily="34" charset="0"/>
              </a:rPr>
              <a:t> geweest voor de leefbaarheid van Uddel.</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B8E804A5-CDF7-C429-8E73-02CCF67A9E7E}"/>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8533D5A6-FCAC-AF4C-0D6C-51A8F1FF3E07}"/>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6" name="Picture 9">
            <a:extLst>
              <a:ext uri="{FF2B5EF4-FFF2-40B4-BE49-F238E27FC236}">
                <a16:creationId xmlns:a16="http://schemas.microsoft.com/office/drawing/2014/main" id="{1DA1333F-D839-3C78-09FB-021A6A3B43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2332682"/>
            <a:ext cx="4567990" cy="290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a:extLst>
              <a:ext uri="{FF2B5EF4-FFF2-40B4-BE49-F238E27FC236}">
                <a16:creationId xmlns:a16="http://schemas.microsoft.com/office/drawing/2014/main" id="{4BED5464-E753-7315-DDBC-6700B2112A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5" t="4672" r="3577" b="2551"/>
          <a:stretch>
            <a:fillRect/>
          </a:stretch>
        </p:blipFill>
        <p:spPr bwMode="auto">
          <a:xfrm>
            <a:off x="6215285" y="2313007"/>
            <a:ext cx="4369942" cy="3556124"/>
          </a:xfrm>
          <a:prstGeom prst="rect">
            <a:avLst/>
          </a:prstGeom>
          <a:noFill/>
          <a:ln>
            <a:noFill/>
          </a:ln>
          <a:effectLst/>
          <a:extLst>
            <a:ext uri="{909E8E84-426E-40DD-AFC4-6F175D3DCCD1}">
              <a14:hiddenFill xmlns:a14="http://schemas.microsoft.com/office/drawing/2010/main">
                <a:blipFill dpi="0" rotWithShape="0">
                  <a:blip/>
                  <a:srcRect l="2405" t="4672" r="3577" b="255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0788008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2C1DE-5EB0-E2E8-B4AA-8A738AA178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0BC434-1B45-4F99-6348-1E4D0FA42675}"/>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9732AD7-6400-9FA2-24D6-879FED8D6CF8}"/>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5A950511-D019-FAA3-F86A-6C35A137F782}"/>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Ruimte voor ondernemerschap. Met de ontwikkeling van het bedrijventerrein kregen Uddelse ondernemers de ruimte om te groeien en werkgelegenheid voor het dorp te behouden.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E2DE0756-D416-29E7-F829-E5D107C0017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51B6D94F-47AA-9CBE-0DDB-C4ED635CC6ED}"/>
              </a:ext>
            </a:extLst>
          </p:cNvPr>
          <p:cNvSpPr/>
          <p:nvPr/>
        </p:nvSpPr>
        <p:spPr bwMode="auto">
          <a:xfrm>
            <a:off x="6375040" y="2313007"/>
            <a:ext cx="5202560" cy="35121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400" b="0" i="1" u="none" strike="noStrike" cap="none" normalizeH="0" baseline="0" dirty="0">
              <a:ln>
                <a:noFill/>
              </a:ln>
              <a:effectLst/>
              <a:latin typeface="Aptos" panose="020B0004020202020204" pitchFamily="34" charset="0"/>
            </a:endParaRPr>
          </a:p>
        </p:txBody>
      </p:sp>
      <p:pic>
        <p:nvPicPr>
          <p:cNvPr id="10" name="Picture 3">
            <a:extLst>
              <a:ext uri="{FF2B5EF4-FFF2-40B4-BE49-F238E27FC236}">
                <a16:creationId xmlns:a16="http://schemas.microsoft.com/office/drawing/2014/main" id="{1F284BDD-AE0C-A2C6-ABF7-7E8F26A40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604" y="2410414"/>
            <a:ext cx="4963357" cy="288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B60FFE56-D667-F226-41A4-6C49658B9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106" y="2417513"/>
            <a:ext cx="4343333" cy="290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408527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7B7D3-7940-3AC2-B7C4-6C98F178266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CB2B78-FCE9-F132-0F51-509DDE8FB2A0}"/>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FBA22286-7AF2-F8DC-0272-9150D5F503E6}"/>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D0DC3693-1ACD-B425-3A17-7471B44FA6ED}"/>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VERBINDEN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47C52CD8-C325-59E9-DC03-63C7A01CC74A}"/>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15371478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DD385-BD44-A8FB-F21F-854F63FFFBE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26E992-AFF0-C6D3-681B-A677ACC91213}"/>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60A9A833-B981-884B-0EA7-C159022EAAC8}"/>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063D40F0-670C-3554-D758-0674FBFBF04E}"/>
              </a:ext>
            </a:extLst>
          </p:cNvPr>
          <p:cNvSpPr txBox="1"/>
          <p:nvPr/>
        </p:nvSpPr>
        <p:spPr>
          <a:xfrm>
            <a:off x="731520" y="1382545"/>
            <a:ext cx="10621064" cy="1938992"/>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Al 100 jaar brengt Uddels belang mensen samen. </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Niet alleen door op te komen voor de belangen van het dorp maar ook door ontmoetingen mogelijk te maken, tradities te koesteren en initiatieven te ondersteunen.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F66A3B0A-3EB2-FFE2-9C05-6B3A4586ECD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3">
            <a:extLst>
              <a:ext uri="{FF2B5EF4-FFF2-40B4-BE49-F238E27FC236}">
                <a16:creationId xmlns:a16="http://schemas.microsoft.com/office/drawing/2014/main" id="{DF6C9335-6450-66D2-FF59-EE7304A763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01" t="15953"/>
          <a:stretch>
            <a:fillRect/>
          </a:stretch>
        </p:blipFill>
        <p:spPr bwMode="auto">
          <a:xfrm>
            <a:off x="857738" y="3122017"/>
            <a:ext cx="3455591" cy="242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fbeelding 9">
            <a:extLst>
              <a:ext uri="{FF2B5EF4-FFF2-40B4-BE49-F238E27FC236}">
                <a16:creationId xmlns:a16="http://schemas.microsoft.com/office/drawing/2014/main" id="{5685E440-1A20-05F1-2BAC-12C5F4ECB649}"/>
              </a:ext>
            </a:extLst>
          </p:cNvPr>
          <p:cNvPicPr>
            <a:picLocks noChangeAspect="1"/>
          </p:cNvPicPr>
          <p:nvPr/>
        </p:nvPicPr>
        <p:blipFill>
          <a:blip r:embed="rId3"/>
          <a:stretch>
            <a:fillRect/>
          </a:stretch>
        </p:blipFill>
        <p:spPr>
          <a:xfrm>
            <a:off x="5303912" y="3093026"/>
            <a:ext cx="4618346" cy="2446766"/>
          </a:xfrm>
          <a:prstGeom prst="rect">
            <a:avLst/>
          </a:prstGeom>
        </p:spPr>
      </p:pic>
    </p:spTree>
    <p:extLst>
      <p:ext uri="{BB962C8B-B14F-4D97-AF65-F5344CB8AC3E}">
        <p14:creationId xmlns:p14="http://schemas.microsoft.com/office/powerpoint/2010/main" val="301411068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C703C-461D-BAFA-CD85-2647FC0E5A8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A82BB4-42A1-EA91-BB55-0947D1B6937B}"/>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2FDC4E91-6C0C-F0F5-95E5-C964444EC82F}"/>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FDD30F58-68E3-D1B7-D74A-BFAA1C5C3BD7}"/>
              </a:ext>
            </a:extLst>
          </p:cNvPr>
          <p:cNvSpPr txBox="1"/>
          <p:nvPr/>
        </p:nvSpPr>
        <p:spPr>
          <a:xfrm>
            <a:off x="731520" y="1382545"/>
            <a:ext cx="10621064" cy="2554545"/>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beleven.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Met een zwemkaart van Uddels belang konden jong en oud de hele zomer terecht bij het </a:t>
            </a:r>
            <a:r>
              <a:rPr lang="nl-NL" sz="2000" dirty="0" err="1">
                <a:latin typeface="Aptos" panose="020B0004020202020204" pitchFamily="34" charset="0"/>
              </a:rPr>
              <a:t>Uddelermeer</a:t>
            </a:r>
            <a:r>
              <a:rPr lang="nl-NL" sz="2000" dirty="0">
                <a:latin typeface="Aptos" panose="020B0004020202020204" pitchFamily="34" charset="0"/>
              </a:rPr>
              <a:t>. Een voorziening die generaties met elkaar verbond.</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CD9DEB66-A17D-C782-64FE-839A35E5950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Afbeelding 6">
            <a:extLst>
              <a:ext uri="{FF2B5EF4-FFF2-40B4-BE49-F238E27FC236}">
                <a16:creationId xmlns:a16="http://schemas.microsoft.com/office/drawing/2014/main" id="{D7CE781C-4790-D4EA-654D-0FA8A8A29B8B}"/>
              </a:ext>
            </a:extLst>
          </p:cNvPr>
          <p:cNvPicPr>
            <a:picLocks noChangeAspect="1"/>
          </p:cNvPicPr>
          <p:nvPr/>
        </p:nvPicPr>
        <p:blipFill>
          <a:blip r:embed="rId2"/>
          <a:stretch>
            <a:fillRect/>
          </a:stretch>
        </p:blipFill>
        <p:spPr>
          <a:xfrm>
            <a:off x="6257507" y="2780928"/>
            <a:ext cx="4967353" cy="3159153"/>
          </a:xfrm>
          <a:prstGeom prst="rect">
            <a:avLst/>
          </a:prstGeom>
        </p:spPr>
      </p:pic>
      <p:pic>
        <p:nvPicPr>
          <p:cNvPr id="9" name="Afbeelding 8">
            <a:extLst>
              <a:ext uri="{FF2B5EF4-FFF2-40B4-BE49-F238E27FC236}">
                <a16:creationId xmlns:a16="http://schemas.microsoft.com/office/drawing/2014/main" id="{21A68C7E-B34A-9ABD-F66A-BCA33B0F776E}"/>
              </a:ext>
            </a:extLst>
          </p:cNvPr>
          <p:cNvPicPr>
            <a:picLocks noChangeAspect="1"/>
          </p:cNvPicPr>
          <p:nvPr/>
        </p:nvPicPr>
        <p:blipFill>
          <a:blip r:embed="rId3"/>
          <a:stretch>
            <a:fillRect/>
          </a:stretch>
        </p:blipFill>
        <p:spPr>
          <a:xfrm>
            <a:off x="839416" y="2780928"/>
            <a:ext cx="5040560" cy="3159153"/>
          </a:xfrm>
          <a:prstGeom prst="rect">
            <a:avLst/>
          </a:prstGeom>
        </p:spPr>
      </p:pic>
    </p:spTree>
    <p:extLst>
      <p:ext uri="{BB962C8B-B14F-4D97-AF65-F5344CB8AC3E}">
        <p14:creationId xmlns:p14="http://schemas.microsoft.com/office/powerpoint/2010/main" val="26777656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F931F-F87B-3077-6660-6A364D129E2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909CB5-2D1D-913B-D9C8-0713EF427248}"/>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183C203-76A9-167F-DB19-7FABD9723FF3}"/>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5F2DBCC5-5533-58D8-4DFC-B79D654D2995}"/>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HOE HET BEGON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5E9A3681-D06E-7D5B-12C1-FED219F45342}"/>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170455594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8403A-E1EB-3509-4F0A-EDDEBD944A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712565-9863-2DBB-895C-0413E634D09C}"/>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0D692C81-39CF-BB11-0878-4CA00E9AB493}"/>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8ADDC774-7A73-5420-03E4-35B2A2D2E8C7}"/>
              </a:ext>
            </a:extLst>
          </p:cNvPr>
          <p:cNvSpPr txBox="1"/>
          <p:nvPr/>
        </p:nvSpPr>
        <p:spPr>
          <a:xfrm>
            <a:off x="731520" y="1382545"/>
            <a:ext cx="10621064" cy="2554545"/>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beleven.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De schaapscheerdersfeesten waren jarenlang hét moment waarop inwoners, vrijwilligers en bezoekers elkaar ontmoetten. Een traditie waar velen met plezier op terugkijken.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23402C43-9436-1FDF-1969-FC4FE40C1FC3}"/>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1">
            <a:extLst>
              <a:ext uri="{FF2B5EF4-FFF2-40B4-BE49-F238E27FC236}">
                <a16:creationId xmlns:a16="http://schemas.microsoft.com/office/drawing/2014/main" id="{E3981CF7-9C5B-C624-D5F1-9118CA515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482" t="4631" r="3380" b="9055"/>
          <a:stretch>
            <a:fillRect/>
          </a:stretch>
        </p:blipFill>
        <p:spPr bwMode="auto">
          <a:xfrm>
            <a:off x="839416" y="2740336"/>
            <a:ext cx="4445616" cy="3240336"/>
          </a:xfrm>
          <a:prstGeom prst="rect">
            <a:avLst/>
          </a:prstGeom>
          <a:noFill/>
          <a:ln>
            <a:noFill/>
          </a:ln>
          <a:effectLst/>
          <a:extLst>
            <a:ext uri="{909E8E84-426E-40DD-AFC4-6F175D3DCCD1}">
              <a14:hiddenFill xmlns:a14="http://schemas.microsoft.com/office/drawing/2010/main">
                <a:blipFill dpi="0" rotWithShape="0">
                  <a:blip/>
                  <a:srcRect l="3482" t="4631" r="3380" b="905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3">
            <a:extLst>
              <a:ext uri="{FF2B5EF4-FFF2-40B4-BE49-F238E27FC236}">
                <a16:creationId xmlns:a16="http://schemas.microsoft.com/office/drawing/2014/main" id="{B54D6475-D379-6DFC-DD36-1A544A263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9422" y="2740336"/>
            <a:ext cx="4319413" cy="324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928606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156EE-6D20-967B-606B-9FE95CEF9D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745137-C687-C49B-BBE7-FAA9C598A4C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A6518E2D-AEC7-E660-51FE-E982D03BA25C}"/>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7B872657-AFCF-3570-A378-D6200D36660D}"/>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Picture 5">
            <a:extLst>
              <a:ext uri="{FF2B5EF4-FFF2-40B4-BE49-F238E27FC236}">
                <a16:creationId xmlns:a16="http://schemas.microsoft.com/office/drawing/2014/main" id="{966CF6D7-9530-71C3-2689-6D5AC61C53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6120" y="332656"/>
            <a:ext cx="4088163" cy="5669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a:extLst>
              <a:ext uri="{FF2B5EF4-FFF2-40B4-BE49-F238E27FC236}">
                <a16:creationId xmlns:a16="http://schemas.microsoft.com/office/drawing/2014/main" id="{6682EA71-7A7F-0598-3D1A-3D735F59EB55}"/>
              </a:ext>
            </a:extLst>
          </p:cNvPr>
          <p:cNvPicPr>
            <a:picLocks noChangeAspect="1"/>
          </p:cNvPicPr>
          <p:nvPr/>
        </p:nvPicPr>
        <p:blipFill>
          <a:blip r:embed="rId3"/>
          <a:stretch>
            <a:fillRect/>
          </a:stretch>
        </p:blipFill>
        <p:spPr>
          <a:xfrm>
            <a:off x="731520" y="1268760"/>
            <a:ext cx="4804621" cy="3192509"/>
          </a:xfrm>
          <a:prstGeom prst="rect">
            <a:avLst/>
          </a:prstGeom>
        </p:spPr>
      </p:pic>
      <p:pic>
        <p:nvPicPr>
          <p:cNvPr id="10" name="Afbeelding 9" descr="Het was een feest om op het schaapscheerdersfeest te zijn - Uddel Info">
            <a:extLst>
              <a:ext uri="{FF2B5EF4-FFF2-40B4-BE49-F238E27FC236}">
                <a16:creationId xmlns:a16="http://schemas.microsoft.com/office/drawing/2014/main" id="{7F36FABA-1686-A4AA-20BA-E843E529E5E6}"/>
              </a:ext>
            </a:extLst>
          </p:cNvPr>
          <p:cNvPicPr>
            <a:picLocks noChangeAspect="1"/>
          </p:cNvPicPr>
          <p:nvPr/>
        </p:nvPicPr>
        <p:blipFill>
          <a:blip r:embed="rId4"/>
          <a:stretch>
            <a:fillRect/>
          </a:stretch>
        </p:blipFill>
        <p:spPr>
          <a:xfrm>
            <a:off x="2855640" y="3263046"/>
            <a:ext cx="4088163" cy="2739069"/>
          </a:xfrm>
          <a:prstGeom prst="rect">
            <a:avLst/>
          </a:prstGeom>
        </p:spPr>
      </p:pic>
    </p:spTree>
    <p:extLst>
      <p:ext uri="{BB962C8B-B14F-4D97-AF65-F5344CB8AC3E}">
        <p14:creationId xmlns:p14="http://schemas.microsoft.com/office/powerpoint/2010/main" val="568947589"/>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F35A5-C047-607F-11BD-080AF7C43F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90E1AA-5B09-2279-79EC-33C1B2897CDE}"/>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A6E268D-73E5-2BAD-C169-11C076E7E720}"/>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454E2199-6A63-8CEA-86DC-0B29C5D88211}"/>
              </a:ext>
            </a:extLst>
          </p:cNvPr>
          <p:cNvSpPr txBox="1"/>
          <p:nvPr/>
        </p:nvSpPr>
        <p:spPr>
          <a:xfrm>
            <a:off x="731520" y="1382545"/>
            <a:ext cx="10621064" cy="224676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beleven.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Vanaf 1953 organiseerde Uddels belang jaarlijks een uitstapje voor ouderen.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4155F4A3-92BF-50EA-4127-CBDC35B509D2}"/>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Picture 1">
            <a:extLst>
              <a:ext uri="{FF2B5EF4-FFF2-40B4-BE49-F238E27FC236}">
                <a16:creationId xmlns:a16="http://schemas.microsoft.com/office/drawing/2014/main" id="{A2D96E2D-F12F-C26F-512A-9B369F74E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2708920"/>
            <a:ext cx="6582643" cy="291623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4">
            <a:extLst>
              <a:ext uri="{FF2B5EF4-FFF2-40B4-BE49-F238E27FC236}">
                <a16:creationId xmlns:a16="http://schemas.microsoft.com/office/drawing/2014/main" id="{956DC8CA-4EFF-C79F-DB26-297EDA1D9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135" y="2708920"/>
            <a:ext cx="4075200" cy="291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00687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DE16E-766C-4366-66E8-8E35353DA6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7D34BF-14A9-B0A0-7BB8-AD4C90B8EF0E}"/>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7BEF7CE9-AA6C-6947-B340-230DBCD5E0FD}"/>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8AB50D51-D069-088E-8A3E-AA7C6E49C437}"/>
              </a:ext>
            </a:extLst>
          </p:cNvPr>
          <p:cNvSpPr txBox="1"/>
          <p:nvPr/>
        </p:nvSpPr>
        <p:spPr>
          <a:xfrm>
            <a:off x="731520" y="1382545"/>
            <a:ext cx="10621064" cy="224676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beleven.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Een dag vol ontmoeting, ontspanning en mooie herinneringen.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739B9F85-CEFD-59B2-298B-531DD6462CEF}"/>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1">
            <a:extLst>
              <a:ext uri="{FF2B5EF4-FFF2-40B4-BE49-F238E27FC236}">
                <a16:creationId xmlns:a16="http://schemas.microsoft.com/office/drawing/2014/main" id="{54AF1CFF-B9B4-DE0E-1AF4-271E0A4425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58" t="2284" r="1340" b="5032"/>
          <a:stretch>
            <a:fillRect/>
          </a:stretch>
        </p:blipFill>
        <p:spPr bwMode="auto">
          <a:xfrm>
            <a:off x="6384032" y="2505930"/>
            <a:ext cx="4626571" cy="3211848"/>
          </a:xfrm>
          <a:prstGeom prst="rect">
            <a:avLst/>
          </a:prstGeom>
          <a:noFill/>
          <a:ln>
            <a:noFill/>
          </a:ln>
          <a:effectLst/>
          <a:extLst>
            <a:ext uri="{909E8E84-426E-40DD-AFC4-6F175D3DCCD1}">
              <a14:hiddenFill xmlns:a14="http://schemas.microsoft.com/office/drawing/2010/main">
                <a:blipFill dpi="0" rotWithShape="0">
                  <a:blip/>
                  <a:srcRect l="3358" t="2284" r="1340" b="503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5">
            <a:extLst>
              <a:ext uri="{FF2B5EF4-FFF2-40B4-BE49-F238E27FC236}">
                <a16:creationId xmlns:a16="http://schemas.microsoft.com/office/drawing/2014/main" id="{55562102-3819-60FE-A83B-73E0CCA5C6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416" y="2505929"/>
            <a:ext cx="4968553" cy="321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3010940"/>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F5347-A021-6454-BD77-892A3EEE929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37C18F0-3357-6192-7C31-808FAAA382C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F409A3B1-C32E-7A4F-E2F1-6A8185FFC7A6}"/>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6FF4313F-C371-A2E0-BD15-5872C9BA831A}"/>
              </a:ext>
            </a:extLst>
          </p:cNvPr>
          <p:cNvSpPr txBox="1"/>
          <p:nvPr/>
        </p:nvSpPr>
        <p:spPr>
          <a:xfrm>
            <a:off x="731520" y="1382545"/>
            <a:ext cx="10621064" cy="2554545"/>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beleven.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De werkgroep ouderen zette deze betrokkenheid voort met activiteiten zoals koersbal. Sinds 2021 is dit ondergebracht bij Uddel Samen.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C1BF87EF-EC58-E244-E4AF-6C8C1C096A0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Picture 2">
            <a:extLst>
              <a:ext uri="{FF2B5EF4-FFF2-40B4-BE49-F238E27FC236}">
                <a16:creationId xmlns:a16="http://schemas.microsoft.com/office/drawing/2014/main" id="{CF25984E-0A1B-0F0C-DA24-AB2A4FB1F0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281" y="2852936"/>
            <a:ext cx="5302374" cy="285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7" descr="Home | uddelsamen.nl">
            <a:extLst>
              <a:ext uri="{FF2B5EF4-FFF2-40B4-BE49-F238E27FC236}">
                <a16:creationId xmlns:a16="http://schemas.microsoft.com/office/drawing/2014/main" id="{6D1ED06C-9E1C-58D4-08ED-776007986E2B}"/>
              </a:ext>
            </a:extLst>
          </p:cNvPr>
          <p:cNvPicPr>
            <a:picLocks noChangeAspect="1"/>
          </p:cNvPicPr>
          <p:nvPr/>
        </p:nvPicPr>
        <p:blipFill>
          <a:blip r:embed="rId3"/>
          <a:stretch>
            <a:fillRect/>
          </a:stretch>
        </p:blipFill>
        <p:spPr>
          <a:xfrm>
            <a:off x="7032104" y="3343833"/>
            <a:ext cx="3580609" cy="1428192"/>
          </a:xfrm>
          <a:prstGeom prst="rect">
            <a:avLst/>
          </a:prstGeom>
        </p:spPr>
      </p:pic>
    </p:spTree>
    <p:extLst>
      <p:ext uri="{BB962C8B-B14F-4D97-AF65-F5344CB8AC3E}">
        <p14:creationId xmlns:p14="http://schemas.microsoft.com/office/powerpoint/2010/main" val="300493137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2B5A1-0EC8-9A5F-FCD7-6C1FB66592F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D008FB-BC32-9382-2DB3-3730F5277C72}"/>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6F2F9E65-0F62-2372-4402-9360FF537D6B}"/>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18D614EB-6004-FA72-263F-C70A72E23902}"/>
              </a:ext>
            </a:extLst>
          </p:cNvPr>
          <p:cNvSpPr txBox="1"/>
          <p:nvPr/>
        </p:nvSpPr>
        <p:spPr>
          <a:xfrm>
            <a:off x="731520" y="1382545"/>
            <a:ext cx="10621064" cy="2554545"/>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herdenken.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Jaarlijks staat Uddel stil bij hen die hun leven gaven voor onze vrijheid. Uddels belang draagt hier al jaren aan bij en houdt zo deze belangrijke traditie in stand.</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D9D3447F-7CDB-9CC7-CA13-EBCA1353EB39}"/>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5">
            <a:extLst>
              <a:ext uri="{FF2B5EF4-FFF2-40B4-BE49-F238E27FC236}">
                <a16:creationId xmlns:a16="http://schemas.microsoft.com/office/drawing/2014/main" id="{7742CD68-9474-9CC3-4E1D-9349EC1D11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144" y="2883515"/>
            <a:ext cx="4930775"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a:extLst>
              <a:ext uri="{FF2B5EF4-FFF2-40B4-BE49-F238E27FC236}">
                <a16:creationId xmlns:a16="http://schemas.microsoft.com/office/drawing/2014/main" id="{670BD943-7E0D-B765-C4CF-F00A710060FC}"/>
              </a:ext>
            </a:extLst>
          </p:cNvPr>
          <p:cNvPicPr>
            <a:picLocks noChangeAspect="1"/>
          </p:cNvPicPr>
          <p:nvPr/>
        </p:nvPicPr>
        <p:blipFill>
          <a:blip r:embed="rId3"/>
          <a:stretch>
            <a:fillRect/>
          </a:stretch>
        </p:blipFill>
        <p:spPr>
          <a:xfrm>
            <a:off x="6403083" y="2869095"/>
            <a:ext cx="4704382" cy="3136254"/>
          </a:xfrm>
          <a:prstGeom prst="rect">
            <a:avLst/>
          </a:prstGeom>
        </p:spPr>
      </p:pic>
    </p:spTree>
    <p:extLst>
      <p:ext uri="{BB962C8B-B14F-4D97-AF65-F5344CB8AC3E}">
        <p14:creationId xmlns:p14="http://schemas.microsoft.com/office/powerpoint/2010/main" val="3899591041"/>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FDF4-CF25-418D-9C2D-D8A5702B4E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0E0215-8052-72C0-0379-3FD09CD3F6C7}"/>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FFFB416-2F2D-4681-45A3-CE90D2B72473}"/>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33C55B1A-99F4-59B2-4CA0-6C1A70FD4E22}"/>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ONZE IDENTITEIT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63E0A90F-DC79-82D4-3128-5E862345174B}"/>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82407584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95927-A7C7-5EFF-49A2-F4E6FB47FA8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155EAC3-8989-5884-D096-C154B2C4392F}"/>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CD965C02-FC78-8EFB-9B8A-D1A6F8374757}"/>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351B86C4-1862-2A93-E826-4AB996C064E1}"/>
              </a:ext>
            </a:extLst>
          </p:cNvPr>
          <p:cNvSpPr txBox="1"/>
          <p:nvPr/>
        </p:nvSpPr>
        <p:spPr>
          <a:xfrm>
            <a:off x="731520" y="1382545"/>
            <a:ext cx="10621064" cy="2862322"/>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Trots op onze geschiedenis</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In 1990 vierde Uddel haar 1200-jarig bestaan. Een bijzonder jubileum waarbij het hele dorp betrokken was. Uddels belang leverde samen met de Oudheidskamer en vele vrijwilligers een belangrijke bijdrage aan een feestweek vol activiteiten.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3A1BE962-0F58-9801-2101-A88B5D77A4D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10" name="Picture 3">
            <a:extLst>
              <a:ext uri="{FF2B5EF4-FFF2-40B4-BE49-F238E27FC236}">
                <a16:creationId xmlns:a16="http://schemas.microsoft.com/office/drawing/2014/main" id="{B2E5716A-EF4F-C212-F9E3-33CDDC971D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8034" y="2564905"/>
            <a:ext cx="3254469"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9013FAEE-6ABA-D036-3032-AA6D63F94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536" y="3442591"/>
            <a:ext cx="3182970" cy="2173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kstvak 14">
            <a:extLst>
              <a:ext uri="{FF2B5EF4-FFF2-40B4-BE49-F238E27FC236}">
                <a16:creationId xmlns:a16="http://schemas.microsoft.com/office/drawing/2014/main" id="{85562C96-E16D-25AB-80DB-7032F753A568}"/>
              </a:ext>
            </a:extLst>
          </p:cNvPr>
          <p:cNvSpPr txBox="1"/>
          <p:nvPr/>
        </p:nvSpPr>
        <p:spPr>
          <a:xfrm>
            <a:off x="1919536" y="5665708"/>
            <a:ext cx="6094378" cy="369332"/>
          </a:xfrm>
          <a:prstGeom prst="rect">
            <a:avLst/>
          </a:prstGeom>
          <a:noFill/>
        </p:spPr>
        <p:txBody>
          <a:bodyPr wrap="square">
            <a:spAutoFit/>
          </a:bodyPr>
          <a:lstStyle/>
          <a:p>
            <a:r>
              <a:rPr lang="nl-NL" i="1" dirty="0">
                <a:latin typeface="Aptos" panose="020B0004020202020204" pitchFamily="34" charset="0"/>
              </a:rPr>
              <a:t>Beleidscommissie Uttiloch1200</a:t>
            </a:r>
          </a:p>
        </p:txBody>
      </p:sp>
    </p:spTree>
    <p:extLst>
      <p:ext uri="{BB962C8B-B14F-4D97-AF65-F5344CB8AC3E}">
        <p14:creationId xmlns:p14="http://schemas.microsoft.com/office/powerpoint/2010/main" val="271992517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A7D7-180E-B414-C252-684FB98A246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54DCDB-8D3E-DB4E-CF32-58E98FF6D983}"/>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7AC227B9-0CC3-260F-126C-0547162DCB18}"/>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F3D8F6ED-A6F6-B910-1843-1321A1A95E5B}"/>
              </a:ext>
            </a:extLst>
          </p:cNvPr>
          <p:cNvSpPr txBox="1"/>
          <p:nvPr/>
        </p:nvSpPr>
        <p:spPr>
          <a:xfrm>
            <a:off x="731520" y="1382545"/>
            <a:ext cx="10621064"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De viering kreeg een bijzonder karakter door de betrokkenheid van het Koninklijk Huis.</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07EEA71D-119A-5DD0-6221-2572D308AD2A}"/>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Afbeelding 5">
            <a:extLst>
              <a:ext uri="{FF2B5EF4-FFF2-40B4-BE49-F238E27FC236}">
                <a16:creationId xmlns:a16="http://schemas.microsoft.com/office/drawing/2014/main" id="{32B3B553-F7C7-127B-F070-0040442997DD}"/>
              </a:ext>
            </a:extLst>
          </p:cNvPr>
          <p:cNvPicPr>
            <a:picLocks noChangeAspect="1"/>
          </p:cNvPicPr>
          <p:nvPr/>
        </p:nvPicPr>
        <p:blipFill>
          <a:blip r:embed="rId2"/>
          <a:stretch>
            <a:fillRect/>
          </a:stretch>
        </p:blipFill>
        <p:spPr>
          <a:xfrm>
            <a:off x="855305" y="1916832"/>
            <a:ext cx="5096679" cy="3734025"/>
          </a:xfrm>
          <a:prstGeom prst="rect">
            <a:avLst/>
          </a:prstGeom>
        </p:spPr>
      </p:pic>
      <p:pic>
        <p:nvPicPr>
          <p:cNvPr id="8" name="Afbeelding 7">
            <a:extLst>
              <a:ext uri="{FF2B5EF4-FFF2-40B4-BE49-F238E27FC236}">
                <a16:creationId xmlns:a16="http://schemas.microsoft.com/office/drawing/2014/main" id="{0A74A864-A0E7-1631-A8FA-FDCD35C7AB61}"/>
              </a:ext>
            </a:extLst>
          </p:cNvPr>
          <p:cNvPicPr>
            <a:picLocks noChangeAspect="1"/>
          </p:cNvPicPr>
          <p:nvPr/>
        </p:nvPicPr>
        <p:blipFill>
          <a:blip r:embed="rId3"/>
          <a:stretch>
            <a:fillRect/>
          </a:stretch>
        </p:blipFill>
        <p:spPr>
          <a:xfrm>
            <a:off x="6095847" y="1916832"/>
            <a:ext cx="5020068" cy="3384376"/>
          </a:xfrm>
          <a:prstGeom prst="rect">
            <a:avLst/>
          </a:prstGeom>
        </p:spPr>
      </p:pic>
    </p:spTree>
    <p:extLst>
      <p:ext uri="{BB962C8B-B14F-4D97-AF65-F5344CB8AC3E}">
        <p14:creationId xmlns:p14="http://schemas.microsoft.com/office/powerpoint/2010/main" val="221679257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FC8E5-C087-A35E-8B22-F3FF2340087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A9972F-4A0D-5839-810B-52BC931B8450}"/>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EA98B6AF-C671-FC86-5054-0E47F72F811A}"/>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EC6F16A2-663D-AC4D-F303-E43B725433A6}"/>
              </a:ext>
            </a:extLst>
          </p:cNvPr>
          <p:cNvSpPr txBox="1"/>
          <p:nvPr/>
        </p:nvSpPr>
        <p:spPr>
          <a:xfrm>
            <a:off x="731520" y="1382545"/>
            <a:ext cx="10621064" cy="1323439"/>
          </a:xfrm>
          <a:prstGeom prst="rect">
            <a:avLst/>
          </a:prstGeom>
          <a:noFill/>
        </p:spPr>
        <p:txBody>
          <a:bodyPr wrap="square">
            <a:spAutoFit/>
          </a:bodyPr>
          <a:lstStyle/>
          <a:p>
            <a:pPr>
              <a:defRPr sz="2400">
                <a:solidFill>
                  <a:srgbClr val="3C3C3C"/>
                </a:solidFill>
              </a:defRPr>
            </a:pPr>
            <a:r>
              <a:rPr lang="nl-NL" sz="2000" dirty="0" err="1">
                <a:latin typeface="Aptos" panose="020B0004020202020204" pitchFamily="34" charset="0"/>
              </a:rPr>
              <a:t>Uttiloch</a:t>
            </a:r>
            <a:r>
              <a:rPr lang="nl-NL" sz="2000" dirty="0">
                <a:latin typeface="Aptos" panose="020B0004020202020204" pitchFamily="34" charset="0"/>
              </a:rPr>
              <a:t> 1200 liet blijvende sporen na.</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A249FB60-25A9-8A2F-7737-7B95C3B08F22}"/>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Afbeelding 6">
            <a:extLst>
              <a:ext uri="{FF2B5EF4-FFF2-40B4-BE49-F238E27FC236}">
                <a16:creationId xmlns:a16="http://schemas.microsoft.com/office/drawing/2014/main" id="{DE43DEA6-1EB2-5A94-963E-852FF9655B11}"/>
              </a:ext>
            </a:extLst>
          </p:cNvPr>
          <p:cNvPicPr>
            <a:picLocks noChangeAspect="1"/>
          </p:cNvPicPr>
          <p:nvPr/>
        </p:nvPicPr>
        <p:blipFill>
          <a:blip r:embed="rId2"/>
          <a:stretch>
            <a:fillRect/>
          </a:stretch>
        </p:blipFill>
        <p:spPr>
          <a:xfrm>
            <a:off x="839416" y="2627192"/>
            <a:ext cx="4152880" cy="2632035"/>
          </a:xfrm>
          <a:prstGeom prst="rect">
            <a:avLst/>
          </a:prstGeom>
        </p:spPr>
      </p:pic>
      <p:sp>
        <p:nvSpPr>
          <p:cNvPr id="10" name="Tekstvak 9">
            <a:extLst>
              <a:ext uri="{FF2B5EF4-FFF2-40B4-BE49-F238E27FC236}">
                <a16:creationId xmlns:a16="http://schemas.microsoft.com/office/drawing/2014/main" id="{2F5549BA-C075-ED36-1053-842B15FAD75E}"/>
              </a:ext>
            </a:extLst>
          </p:cNvPr>
          <p:cNvSpPr txBox="1"/>
          <p:nvPr/>
        </p:nvSpPr>
        <p:spPr>
          <a:xfrm>
            <a:off x="731520" y="5446171"/>
            <a:ext cx="6094378" cy="369332"/>
          </a:xfrm>
          <a:prstGeom prst="rect">
            <a:avLst/>
          </a:prstGeom>
          <a:noFill/>
        </p:spPr>
        <p:txBody>
          <a:bodyPr wrap="square">
            <a:spAutoFit/>
          </a:bodyPr>
          <a:lstStyle/>
          <a:p>
            <a:r>
              <a:rPr lang="nl-NL" i="1" dirty="0">
                <a:latin typeface="Aptos" panose="020B0004020202020204" pitchFamily="34" charset="0"/>
              </a:rPr>
              <a:t>Een monument als tastbare herinnering…</a:t>
            </a:r>
          </a:p>
        </p:txBody>
      </p:sp>
      <p:pic>
        <p:nvPicPr>
          <p:cNvPr id="12" name="Afbeelding 11">
            <a:extLst>
              <a:ext uri="{FF2B5EF4-FFF2-40B4-BE49-F238E27FC236}">
                <a16:creationId xmlns:a16="http://schemas.microsoft.com/office/drawing/2014/main" id="{50CCF82A-72ED-1CD0-1EBB-4263F8D10AD6}"/>
              </a:ext>
            </a:extLst>
          </p:cNvPr>
          <p:cNvPicPr>
            <a:picLocks noChangeAspect="1"/>
          </p:cNvPicPr>
          <p:nvPr/>
        </p:nvPicPr>
        <p:blipFill>
          <a:blip r:embed="rId3"/>
          <a:stretch>
            <a:fillRect/>
          </a:stretch>
        </p:blipFill>
        <p:spPr>
          <a:xfrm>
            <a:off x="4599654" y="2599606"/>
            <a:ext cx="1441248" cy="2632035"/>
          </a:xfrm>
          <a:prstGeom prst="rect">
            <a:avLst/>
          </a:prstGeom>
        </p:spPr>
      </p:pic>
      <p:pic>
        <p:nvPicPr>
          <p:cNvPr id="15" name="Afbeelding 14">
            <a:extLst>
              <a:ext uri="{FF2B5EF4-FFF2-40B4-BE49-F238E27FC236}">
                <a16:creationId xmlns:a16="http://schemas.microsoft.com/office/drawing/2014/main" id="{BEB3AD07-5566-5314-5884-6DE0332F7400}"/>
              </a:ext>
            </a:extLst>
          </p:cNvPr>
          <p:cNvPicPr>
            <a:picLocks noChangeAspect="1"/>
          </p:cNvPicPr>
          <p:nvPr/>
        </p:nvPicPr>
        <p:blipFill>
          <a:blip r:embed="rId4"/>
          <a:stretch>
            <a:fillRect/>
          </a:stretch>
        </p:blipFill>
        <p:spPr>
          <a:xfrm>
            <a:off x="8210465" y="822617"/>
            <a:ext cx="3181350" cy="4533900"/>
          </a:xfrm>
          <a:prstGeom prst="rect">
            <a:avLst/>
          </a:prstGeom>
        </p:spPr>
      </p:pic>
      <p:sp>
        <p:nvSpPr>
          <p:cNvPr id="17" name="Tekstvak 16">
            <a:extLst>
              <a:ext uri="{FF2B5EF4-FFF2-40B4-BE49-F238E27FC236}">
                <a16:creationId xmlns:a16="http://schemas.microsoft.com/office/drawing/2014/main" id="{2DD3C961-E9B4-B6F7-3595-758F613A9106}"/>
              </a:ext>
            </a:extLst>
          </p:cNvPr>
          <p:cNvSpPr txBox="1"/>
          <p:nvPr/>
        </p:nvSpPr>
        <p:spPr>
          <a:xfrm>
            <a:off x="6312024" y="5446171"/>
            <a:ext cx="6094378" cy="369332"/>
          </a:xfrm>
          <a:prstGeom prst="rect">
            <a:avLst/>
          </a:prstGeom>
          <a:noFill/>
        </p:spPr>
        <p:txBody>
          <a:bodyPr wrap="square">
            <a:spAutoFit/>
          </a:bodyPr>
          <a:lstStyle/>
          <a:p>
            <a:r>
              <a:rPr lang="nl-NL" i="1" dirty="0">
                <a:latin typeface="Aptos" panose="020B0004020202020204" pitchFamily="34" charset="0"/>
              </a:rPr>
              <a:t>…en een boek waarin de geschiedenis werd vastgelegd…</a:t>
            </a:r>
          </a:p>
        </p:txBody>
      </p:sp>
    </p:spTree>
    <p:extLst>
      <p:ext uri="{BB962C8B-B14F-4D97-AF65-F5344CB8AC3E}">
        <p14:creationId xmlns:p14="http://schemas.microsoft.com/office/powerpoint/2010/main" val="3551482011"/>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47BD0-55FA-5796-1870-2E349BC0F5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478877-2534-28FC-E106-F220796B8C86}"/>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EA61D92F-CE0D-E776-B982-D972D82C567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12696A89-35F8-14CA-D849-9DD774B438AC}"/>
              </a:ext>
            </a:extLst>
          </p:cNvPr>
          <p:cNvSpPr txBox="1"/>
          <p:nvPr/>
        </p:nvSpPr>
        <p:spPr>
          <a:xfrm>
            <a:off x="731520" y="1645920"/>
            <a:ext cx="5868536" cy="224676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24 juni 1926</a:t>
            </a:r>
          </a:p>
          <a:p>
            <a:pPr>
              <a:defRPr sz="2400">
                <a:solidFill>
                  <a:srgbClr val="3C3C3C"/>
                </a:solidFill>
              </a:defRPr>
            </a:pPr>
            <a:br>
              <a:rPr sz="2000" dirty="0">
                <a:latin typeface="Aptos" panose="020B0004020202020204" pitchFamily="34" charset="0"/>
              </a:rPr>
            </a:br>
            <a:r>
              <a:rPr lang="nl-NL" sz="2000" dirty="0">
                <a:latin typeface="Aptos" panose="020B0004020202020204" pitchFamily="34" charset="0"/>
              </a:rPr>
              <a:t>Betrokken inwoners besloten de handen ineen te slaan, om op te komen voor de belangen van Uddel.</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Die gedachte vormt al 100 jaar het fundament van Uddels belang.</a:t>
            </a: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00E8F715-9338-7B9D-2BD3-94AB4EC7C9B9}"/>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Afbeelding 6">
            <a:extLst>
              <a:ext uri="{FF2B5EF4-FFF2-40B4-BE49-F238E27FC236}">
                <a16:creationId xmlns:a16="http://schemas.microsoft.com/office/drawing/2014/main" id="{9B349C57-8BC4-8DEF-88BE-A3E786C03B94}"/>
              </a:ext>
            </a:extLst>
          </p:cNvPr>
          <p:cNvPicPr>
            <a:picLocks noChangeAspect="1"/>
          </p:cNvPicPr>
          <p:nvPr/>
        </p:nvPicPr>
        <p:blipFill>
          <a:blip r:embed="rId2"/>
          <a:stretch>
            <a:fillRect/>
          </a:stretch>
        </p:blipFill>
        <p:spPr>
          <a:xfrm>
            <a:off x="8040216" y="2379994"/>
            <a:ext cx="3117962" cy="1507827"/>
          </a:xfrm>
          <a:prstGeom prst="rect">
            <a:avLst/>
          </a:prstGeom>
        </p:spPr>
      </p:pic>
    </p:spTree>
    <p:extLst>
      <p:ext uri="{BB962C8B-B14F-4D97-AF65-F5344CB8AC3E}">
        <p14:creationId xmlns:p14="http://schemas.microsoft.com/office/powerpoint/2010/main" val="410464142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ED2FB-F9A8-4955-0A3B-54BDF15DBC7F}"/>
            </a:ext>
          </a:extLst>
        </p:cNvPr>
        <p:cNvGrpSpPr/>
        <p:nvPr/>
      </p:nvGrpSpPr>
      <p:grpSpPr>
        <a:xfrm>
          <a:off x="0" y="0"/>
          <a:ext cx="0" cy="0"/>
          <a:chOff x="0" y="0"/>
          <a:chExt cx="0" cy="0"/>
        </a:xfrm>
      </p:grpSpPr>
      <p:pic>
        <p:nvPicPr>
          <p:cNvPr id="6" name="Picture 1">
            <a:extLst>
              <a:ext uri="{FF2B5EF4-FFF2-40B4-BE49-F238E27FC236}">
                <a16:creationId xmlns:a16="http://schemas.microsoft.com/office/drawing/2014/main" id="{3F87C3EB-7E4A-49EE-2CFA-D954C347E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648" t="2898" r="2959" b="5025"/>
          <a:stretch>
            <a:fillRect/>
          </a:stretch>
        </p:blipFill>
        <p:spPr bwMode="auto">
          <a:xfrm>
            <a:off x="4314209" y="536960"/>
            <a:ext cx="7300105" cy="5196295"/>
          </a:xfrm>
          <a:prstGeom prst="rect">
            <a:avLst/>
          </a:prstGeom>
          <a:noFill/>
          <a:ln>
            <a:noFill/>
          </a:ln>
          <a:effectLst/>
          <a:extLst>
            <a:ext uri="{909E8E84-426E-40DD-AFC4-6F175D3DCCD1}">
              <a14:hiddenFill xmlns:a14="http://schemas.microsoft.com/office/drawing/2010/main">
                <a:blipFill dpi="0" rotWithShape="0">
                  <a:blip/>
                  <a:srcRect l="3648" t="2898" r="2959" b="502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FF2B5EF4-FFF2-40B4-BE49-F238E27FC236}">
                <a16:creationId xmlns:a16="http://schemas.microsoft.com/office/drawing/2014/main" id="{6ADFA893-B60F-50B2-A690-A7B5576123EC}"/>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FB7E2C98-9AE0-48DB-53B7-301D74D5D47A}"/>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70A863C1-D069-AA6D-275F-1E701CCD16B5}"/>
              </a:ext>
            </a:extLst>
          </p:cNvPr>
          <p:cNvSpPr txBox="1"/>
          <p:nvPr/>
        </p:nvSpPr>
        <p:spPr>
          <a:xfrm>
            <a:off x="731520" y="1382545"/>
            <a:ext cx="10621064" cy="1015663"/>
          </a:xfrm>
          <a:prstGeom prst="rect">
            <a:avLst/>
          </a:prstGeom>
          <a:noFill/>
        </p:spPr>
        <p:txBody>
          <a:bodyPr wrap="square">
            <a:spAutoFit/>
          </a:bodyPr>
          <a:lstStyle/>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0891A944-CFAE-07FC-02E3-E99ABED07386}"/>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kstvak 16">
            <a:extLst>
              <a:ext uri="{FF2B5EF4-FFF2-40B4-BE49-F238E27FC236}">
                <a16:creationId xmlns:a16="http://schemas.microsoft.com/office/drawing/2014/main" id="{BA9BE4AF-73A0-AC59-10C7-C727A706E879}"/>
              </a:ext>
            </a:extLst>
          </p:cNvPr>
          <p:cNvSpPr txBox="1"/>
          <p:nvPr/>
        </p:nvSpPr>
        <p:spPr>
          <a:xfrm>
            <a:off x="938382" y="5287477"/>
            <a:ext cx="4294178" cy="646331"/>
          </a:xfrm>
          <a:prstGeom prst="rect">
            <a:avLst/>
          </a:prstGeom>
          <a:noFill/>
        </p:spPr>
        <p:txBody>
          <a:bodyPr wrap="square">
            <a:spAutoFit/>
          </a:bodyPr>
          <a:lstStyle/>
          <a:p>
            <a:r>
              <a:rPr lang="nl-NL" i="1" dirty="0">
                <a:latin typeface="Aptos" panose="020B0004020202020204" pitchFamily="34" charset="0"/>
              </a:rPr>
              <a:t>…en Het Uddels Volkslied dat nog altijd klinkt bij bijzondere gelegenheden.</a:t>
            </a:r>
          </a:p>
        </p:txBody>
      </p:sp>
    </p:spTree>
    <p:extLst>
      <p:ext uri="{BB962C8B-B14F-4D97-AF65-F5344CB8AC3E}">
        <p14:creationId xmlns:p14="http://schemas.microsoft.com/office/powerpoint/2010/main" val="376686809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B4F90-A09B-AA7B-0844-957D106278C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6970C1-1391-B3A1-9B6D-B1D6D157492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BAEE0D3-C5BA-13D3-0AED-9DB9F0CC5D9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3290A22F-4D27-0878-450E-729DC431E2A9}"/>
              </a:ext>
            </a:extLst>
          </p:cNvPr>
          <p:cNvSpPr txBox="1"/>
          <p:nvPr/>
        </p:nvSpPr>
        <p:spPr>
          <a:xfrm>
            <a:off x="731520" y="1382545"/>
            <a:ext cx="3492272" cy="4708981"/>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Een herkenbaar dorp.</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r>
              <a:rPr lang="nl-NL" sz="2000" dirty="0">
                <a:latin typeface="Aptos" panose="020B0004020202020204" pitchFamily="34" charset="0"/>
              </a:rPr>
              <a:t>De dorpsvlag ontstond uit een ontwerpwedstrijd onder inwoners. Inmiddels is de vlag uitgegroeid tot een herkenbaar symbool van trots, saamhorigheid en verbondenheid en wappert hij op steeds meer plaatsen in het dorp.</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1743D0D5-2424-1074-5138-2F8462294385}"/>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5" name="Afbeelding 4">
            <a:extLst>
              <a:ext uri="{FF2B5EF4-FFF2-40B4-BE49-F238E27FC236}">
                <a16:creationId xmlns:a16="http://schemas.microsoft.com/office/drawing/2014/main" id="{FFF56755-FBB5-5EFB-D9A7-5A4B49566F57}"/>
              </a:ext>
            </a:extLst>
          </p:cNvPr>
          <p:cNvPicPr>
            <a:picLocks noChangeAspect="1"/>
          </p:cNvPicPr>
          <p:nvPr/>
        </p:nvPicPr>
        <p:blipFill>
          <a:blip r:embed="rId2"/>
          <a:stretch>
            <a:fillRect/>
          </a:stretch>
        </p:blipFill>
        <p:spPr>
          <a:xfrm>
            <a:off x="5627832" y="1382545"/>
            <a:ext cx="5832648" cy="4374486"/>
          </a:xfrm>
          <a:prstGeom prst="rect">
            <a:avLst/>
          </a:prstGeom>
        </p:spPr>
      </p:pic>
    </p:spTree>
    <p:extLst>
      <p:ext uri="{BB962C8B-B14F-4D97-AF65-F5344CB8AC3E}">
        <p14:creationId xmlns:p14="http://schemas.microsoft.com/office/powerpoint/2010/main" val="214907125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31EAA-AD2F-1BA1-F308-32CDDA98FD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D0FC63-3B0D-A48E-FF14-D4FABCC250F2}"/>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6CFF3AB-4DDB-A2D9-15C3-78D836859C05}"/>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7A0A1232-6DED-E6D7-0FE6-54A170D878A1}"/>
              </a:ext>
            </a:extLst>
          </p:cNvPr>
          <p:cNvSpPr txBox="1"/>
          <p:nvPr/>
        </p:nvSpPr>
        <p:spPr>
          <a:xfrm>
            <a:off x="731520" y="1382545"/>
            <a:ext cx="10621064" cy="224676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De betekenis van de vlag.</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BFE09366-6E14-DC34-23D3-34E8F7CD687A}"/>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Afbeelding 5" descr="Vlag van Uddel - Wikipedia">
            <a:extLst>
              <a:ext uri="{FF2B5EF4-FFF2-40B4-BE49-F238E27FC236}">
                <a16:creationId xmlns:a16="http://schemas.microsoft.com/office/drawing/2014/main" id="{09039527-3044-35BF-C495-B2CC48308779}"/>
              </a:ext>
            </a:extLst>
          </p:cNvPr>
          <p:cNvPicPr>
            <a:picLocks noChangeAspect="1"/>
          </p:cNvPicPr>
          <p:nvPr/>
        </p:nvPicPr>
        <p:blipFill>
          <a:blip r:embed="rId2"/>
          <a:stretch>
            <a:fillRect/>
          </a:stretch>
        </p:blipFill>
        <p:spPr>
          <a:xfrm>
            <a:off x="4195867" y="1980927"/>
            <a:ext cx="5472608" cy="3631236"/>
          </a:xfrm>
          <a:prstGeom prst="rect">
            <a:avLst/>
          </a:prstGeom>
        </p:spPr>
      </p:pic>
      <p:sp>
        <p:nvSpPr>
          <p:cNvPr id="8" name="Tekstvak 7">
            <a:extLst>
              <a:ext uri="{FF2B5EF4-FFF2-40B4-BE49-F238E27FC236}">
                <a16:creationId xmlns:a16="http://schemas.microsoft.com/office/drawing/2014/main" id="{14EB7D0C-22FC-1E64-AC85-AC917A96FE6F}"/>
              </a:ext>
            </a:extLst>
          </p:cNvPr>
          <p:cNvSpPr txBox="1"/>
          <p:nvPr/>
        </p:nvSpPr>
        <p:spPr>
          <a:xfrm>
            <a:off x="2207568" y="5233426"/>
            <a:ext cx="4294178" cy="369332"/>
          </a:xfrm>
          <a:prstGeom prst="rect">
            <a:avLst/>
          </a:prstGeom>
          <a:noFill/>
        </p:spPr>
        <p:txBody>
          <a:bodyPr wrap="square">
            <a:spAutoFit/>
          </a:bodyPr>
          <a:lstStyle/>
          <a:p>
            <a:r>
              <a:rPr lang="nl-NL" i="1" dirty="0">
                <a:latin typeface="Aptos" panose="020B0004020202020204" pitchFamily="34" charset="0"/>
              </a:rPr>
              <a:t>Het </a:t>
            </a:r>
            <a:r>
              <a:rPr lang="nl-NL" i="1" dirty="0" err="1">
                <a:latin typeface="Aptos" panose="020B0004020202020204" pitchFamily="34" charset="0"/>
              </a:rPr>
              <a:t>Uddelermeer</a:t>
            </a:r>
            <a:endParaRPr lang="nl-NL" i="1" dirty="0">
              <a:latin typeface="Aptos" panose="020B0004020202020204" pitchFamily="34" charset="0"/>
            </a:endParaRPr>
          </a:p>
        </p:txBody>
      </p:sp>
      <p:sp>
        <p:nvSpPr>
          <p:cNvPr id="10" name="Tekstvak 9">
            <a:extLst>
              <a:ext uri="{FF2B5EF4-FFF2-40B4-BE49-F238E27FC236}">
                <a16:creationId xmlns:a16="http://schemas.microsoft.com/office/drawing/2014/main" id="{3BD271E4-9180-1931-4758-CBB127ABA5C9}"/>
              </a:ext>
            </a:extLst>
          </p:cNvPr>
          <p:cNvSpPr txBox="1"/>
          <p:nvPr/>
        </p:nvSpPr>
        <p:spPr>
          <a:xfrm>
            <a:off x="9696400" y="5228594"/>
            <a:ext cx="4294178" cy="369332"/>
          </a:xfrm>
          <a:prstGeom prst="rect">
            <a:avLst/>
          </a:prstGeom>
          <a:noFill/>
        </p:spPr>
        <p:txBody>
          <a:bodyPr wrap="square">
            <a:spAutoFit/>
          </a:bodyPr>
          <a:lstStyle/>
          <a:p>
            <a:r>
              <a:rPr lang="nl-NL" i="1" dirty="0">
                <a:latin typeface="Aptos" panose="020B0004020202020204" pitchFamily="34" charset="0"/>
              </a:rPr>
              <a:t>De heide </a:t>
            </a:r>
          </a:p>
        </p:txBody>
      </p:sp>
      <p:sp>
        <p:nvSpPr>
          <p:cNvPr id="12" name="Tekstvak 11">
            <a:extLst>
              <a:ext uri="{FF2B5EF4-FFF2-40B4-BE49-F238E27FC236}">
                <a16:creationId xmlns:a16="http://schemas.microsoft.com/office/drawing/2014/main" id="{7E09583C-9A90-7670-1D6F-5FBE51A67EB3}"/>
              </a:ext>
            </a:extLst>
          </p:cNvPr>
          <p:cNvSpPr txBox="1"/>
          <p:nvPr/>
        </p:nvSpPr>
        <p:spPr>
          <a:xfrm>
            <a:off x="9696400" y="3150214"/>
            <a:ext cx="4294178" cy="646331"/>
          </a:xfrm>
          <a:prstGeom prst="rect">
            <a:avLst/>
          </a:prstGeom>
          <a:noFill/>
        </p:spPr>
        <p:txBody>
          <a:bodyPr wrap="square">
            <a:spAutoFit/>
          </a:bodyPr>
          <a:lstStyle/>
          <a:p>
            <a:r>
              <a:rPr lang="nl-NL" i="1" dirty="0">
                <a:latin typeface="Aptos" panose="020B0004020202020204" pitchFamily="34" charset="0"/>
              </a:rPr>
              <a:t>De bossen en </a:t>
            </a:r>
          </a:p>
          <a:p>
            <a:r>
              <a:rPr lang="nl-NL" i="1" dirty="0">
                <a:latin typeface="Aptos" panose="020B0004020202020204" pitchFamily="34" charset="0"/>
              </a:rPr>
              <a:t>agrarische achtergrond</a:t>
            </a:r>
          </a:p>
        </p:txBody>
      </p:sp>
      <p:sp>
        <p:nvSpPr>
          <p:cNvPr id="15" name="Tekstvak 14">
            <a:extLst>
              <a:ext uri="{FF2B5EF4-FFF2-40B4-BE49-F238E27FC236}">
                <a16:creationId xmlns:a16="http://schemas.microsoft.com/office/drawing/2014/main" id="{7D2073FC-A766-96F7-77C5-1AD42561164D}"/>
              </a:ext>
            </a:extLst>
          </p:cNvPr>
          <p:cNvSpPr txBox="1"/>
          <p:nvPr/>
        </p:nvSpPr>
        <p:spPr>
          <a:xfrm>
            <a:off x="2207568" y="3150213"/>
            <a:ext cx="4294178" cy="646331"/>
          </a:xfrm>
          <a:prstGeom prst="rect">
            <a:avLst/>
          </a:prstGeom>
          <a:noFill/>
        </p:spPr>
        <p:txBody>
          <a:bodyPr wrap="square">
            <a:spAutoFit/>
          </a:bodyPr>
          <a:lstStyle/>
          <a:p>
            <a:r>
              <a:rPr lang="nl-NL" i="1" dirty="0">
                <a:latin typeface="Aptos" panose="020B0004020202020204" pitchFamily="34" charset="0"/>
              </a:rPr>
              <a:t>De zandgrond én </a:t>
            </a:r>
          </a:p>
          <a:p>
            <a:r>
              <a:rPr lang="nl-NL" i="1" dirty="0">
                <a:latin typeface="Aptos" panose="020B0004020202020204" pitchFamily="34" charset="0"/>
              </a:rPr>
              <a:t>wild en natuur </a:t>
            </a:r>
          </a:p>
        </p:txBody>
      </p:sp>
      <p:sp>
        <p:nvSpPr>
          <p:cNvPr id="17" name="Tekstvak 16">
            <a:extLst>
              <a:ext uri="{FF2B5EF4-FFF2-40B4-BE49-F238E27FC236}">
                <a16:creationId xmlns:a16="http://schemas.microsoft.com/office/drawing/2014/main" id="{851ACDFD-2566-A2C5-D408-42B42FA1A75B}"/>
              </a:ext>
            </a:extLst>
          </p:cNvPr>
          <p:cNvSpPr txBox="1"/>
          <p:nvPr/>
        </p:nvSpPr>
        <p:spPr>
          <a:xfrm>
            <a:off x="263352" y="5814642"/>
            <a:ext cx="10225136" cy="369332"/>
          </a:xfrm>
          <a:prstGeom prst="rect">
            <a:avLst/>
          </a:prstGeom>
          <a:noFill/>
        </p:spPr>
        <p:txBody>
          <a:bodyPr wrap="square">
            <a:spAutoFit/>
          </a:bodyPr>
          <a:lstStyle/>
          <a:p>
            <a:r>
              <a:rPr lang="nl-NL" i="1" dirty="0">
                <a:latin typeface="Aptos" panose="020B0004020202020204" pitchFamily="34" charset="0"/>
              </a:rPr>
              <a:t>Wanneer de vlag wordt gekanteld zie je een kruis, verwijzend naar de geloofsachtergrond van ons dorp.</a:t>
            </a:r>
          </a:p>
        </p:txBody>
      </p:sp>
    </p:spTree>
    <p:extLst>
      <p:ext uri="{BB962C8B-B14F-4D97-AF65-F5344CB8AC3E}">
        <p14:creationId xmlns:p14="http://schemas.microsoft.com/office/powerpoint/2010/main" val="374693497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F2E95-9D42-663E-8783-52D3966674D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C8E925-D18E-033C-0891-B9EC68FF507F}"/>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C8251CD8-741D-7282-5FF0-2F6504E6BA18}"/>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8CA83441-E4A2-6CE2-40C4-52910F0E594E}"/>
              </a:ext>
            </a:extLst>
          </p:cNvPr>
          <p:cNvSpPr txBox="1"/>
          <p:nvPr/>
        </p:nvSpPr>
        <p:spPr>
          <a:xfrm>
            <a:off x="731520" y="1382545"/>
            <a:ext cx="10621064" cy="2554545"/>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Al jarenlang zorgen we samen met vrijwilligers en sponsoren dat bloembakken het straatbeeld van Uddel opfleuren.</a:t>
            </a: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712E40E6-7F8E-B348-D93A-5B6FE1015E5A}"/>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11" name="Picture 5">
            <a:extLst>
              <a:ext uri="{FF2B5EF4-FFF2-40B4-BE49-F238E27FC236}">
                <a16:creationId xmlns:a16="http://schemas.microsoft.com/office/drawing/2014/main" id="{4317947A-8A84-10D1-99D2-692202CD67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9409" y="2522502"/>
            <a:ext cx="1231289" cy="262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EB45897A-C992-1746-180A-F3AB112212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458" b="9891"/>
          <a:stretch>
            <a:fillRect/>
          </a:stretch>
        </p:blipFill>
        <p:spPr bwMode="auto">
          <a:xfrm>
            <a:off x="4847030" y="2522502"/>
            <a:ext cx="4395787" cy="262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9">
            <a:extLst>
              <a:ext uri="{FF2B5EF4-FFF2-40B4-BE49-F238E27FC236}">
                <a16:creationId xmlns:a16="http://schemas.microsoft.com/office/drawing/2014/main" id="{70F993E9-3EB7-7793-088D-F6F87A5199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478" y="2525316"/>
            <a:ext cx="3936667" cy="262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861404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ACCAC-8332-B5A9-867A-B46C2D2322A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321F98-4BE3-E3A2-4B0A-7BFE59C5A5D7}"/>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B5618C76-2B64-285E-BCB8-560650111B1A}"/>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0FD19328-A95C-EF78-0CDB-835A630044A0}"/>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100 JAAR UDDELS BELANG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05D5938A-6EE4-5277-A5BA-63E8EB99DC5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1787453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2EFC9-2E81-9C1A-D96F-9953431341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10D07E-ED85-768F-2210-4EA580E7B01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6D5E76A6-C79F-B7AC-4F9C-ED9219E8BFFE}"/>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BB5DEB5B-1F84-91A7-26B2-73A11D10FEFD}"/>
              </a:ext>
            </a:extLst>
          </p:cNvPr>
          <p:cNvSpPr txBox="1"/>
          <p:nvPr/>
        </p:nvSpPr>
        <p:spPr>
          <a:xfrm>
            <a:off x="731520" y="1382545"/>
            <a:ext cx="10837088"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Al 100 jaar zetten bestuursleden, vrijwilligers en inwoners zich in voor de leefbaarheid van Uddel.</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C205994B-959A-11C0-25F3-F44E7CFA7D27}"/>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1">
            <a:extLst>
              <a:ext uri="{FF2B5EF4-FFF2-40B4-BE49-F238E27FC236}">
                <a16:creationId xmlns:a16="http://schemas.microsoft.com/office/drawing/2014/main" id="{22C7D7A3-C935-B403-8D72-6813B59E0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6082" y="2060848"/>
            <a:ext cx="3860979" cy="372041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Afbeelding 7">
            <a:extLst>
              <a:ext uri="{FF2B5EF4-FFF2-40B4-BE49-F238E27FC236}">
                <a16:creationId xmlns:a16="http://schemas.microsoft.com/office/drawing/2014/main" id="{F87F4C81-5EBE-AA0A-49F8-D6DF21BC8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 y="2208974"/>
            <a:ext cx="4644400" cy="983833"/>
          </a:xfrm>
          <a:prstGeom prst="rect">
            <a:avLst/>
          </a:prstGeom>
        </p:spPr>
      </p:pic>
      <p:pic>
        <p:nvPicPr>
          <p:cNvPr id="11" name="Afbeelding 10">
            <a:extLst>
              <a:ext uri="{FF2B5EF4-FFF2-40B4-BE49-F238E27FC236}">
                <a16:creationId xmlns:a16="http://schemas.microsoft.com/office/drawing/2014/main" id="{E352C475-A54B-ACB3-C020-5ED07A9444A3}"/>
              </a:ext>
            </a:extLst>
          </p:cNvPr>
          <p:cNvPicPr>
            <a:picLocks noChangeAspect="1"/>
          </p:cNvPicPr>
          <p:nvPr/>
        </p:nvPicPr>
        <p:blipFill>
          <a:blip r:embed="rId4"/>
          <a:stretch>
            <a:fillRect/>
          </a:stretch>
        </p:blipFill>
        <p:spPr>
          <a:xfrm>
            <a:off x="866869" y="3284984"/>
            <a:ext cx="4798536" cy="2190471"/>
          </a:xfrm>
          <a:prstGeom prst="rect">
            <a:avLst/>
          </a:prstGeom>
        </p:spPr>
      </p:pic>
    </p:spTree>
    <p:extLst>
      <p:ext uri="{BB962C8B-B14F-4D97-AF65-F5344CB8AC3E}">
        <p14:creationId xmlns:p14="http://schemas.microsoft.com/office/powerpoint/2010/main" val="101674248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CBB66-F62F-CAC3-E358-CA8F7ED788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4BF31E-C0D3-2313-8E31-6EF9403AC6CB}"/>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30DF1B5B-A0AF-2BC6-0A24-34667D6BF956}"/>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F4D3B9BF-1C5E-1FDC-B917-741E4B509EE5}"/>
              </a:ext>
            </a:extLst>
          </p:cNvPr>
          <p:cNvSpPr txBox="1"/>
          <p:nvPr/>
        </p:nvSpPr>
        <p:spPr>
          <a:xfrm>
            <a:off x="731520" y="1382545"/>
            <a:ext cx="10837088"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Samen vierden we iedere mijlpaal.</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52ED1410-E82E-959D-394E-86DB96C37E1E}"/>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Picture 3">
            <a:extLst>
              <a:ext uri="{FF2B5EF4-FFF2-40B4-BE49-F238E27FC236}">
                <a16:creationId xmlns:a16="http://schemas.microsoft.com/office/drawing/2014/main" id="{C4628DEA-0AD6-6F5F-7DD2-9C6BCF6777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7579" y="1084570"/>
            <a:ext cx="3180382" cy="4977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a:extLst>
              <a:ext uri="{FF2B5EF4-FFF2-40B4-BE49-F238E27FC236}">
                <a16:creationId xmlns:a16="http://schemas.microsoft.com/office/drawing/2014/main" id="{021B1468-7214-84E5-AE01-CC5F6BAB9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130" y="2032003"/>
            <a:ext cx="4350217" cy="345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3098864"/>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DF550-E355-D62F-F4D3-2AAB9556DAC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21B971-F851-74B4-70F3-2183426A11AA}"/>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F65AF80C-AA68-A5D7-4D3A-3ABE7368DB6E}"/>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C7315726-D115-6959-CD6F-53F124978D3D}"/>
              </a:ext>
            </a:extLst>
          </p:cNvPr>
          <p:cNvSpPr txBox="1"/>
          <p:nvPr/>
        </p:nvSpPr>
        <p:spPr>
          <a:xfrm>
            <a:off x="731520" y="1382545"/>
            <a:ext cx="10837088"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Jubilea door de jaren heen.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09688695-92C0-366A-D527-59A156DDEFD6}"/>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3">
            <a:extLst>
              <a:ext uri="{FF2B5EF4-FFF2-40B4-BE49-F238E27FC236}">
                <a16:creationId xmlns:a16="http://schemas.microsoft.com/office/drawing/2014/main" id="{9D8D59E3-76A6-FDA9-1D9B-B411D207F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5126" y="1084570"/>
            <a:ext cx="3527425"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
            <a:extLst>
              <a:ext uri="{FF2B5EF4-FFF2-40B4-BE49-F238E27FC236}">
                <a16:creationId xmlns:a16="http://schemas.microsoft.com/office/drawing/2014/main" id="{5980CD1F-41A6-F4CF-4474-43E864514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321" t="5670" r="3458" b="7098"/>
          <a:stretch>
            <a:fillRect/>
          </a:stretch>
        </p:blipFill>
        <p:spPr bwMode="auto">
          <a:xfrm>
            <a:off x="839416" y="2190954"/>
            <a:ext cx="5454551" cy="3591220"/>
          </a:xfrm>
          <a:prstGeom prst="rect">
            <a:avLst/>
          </a:prstGeom>
          <a:noFill/>
          <a:ln>
            <a:noFill/>
          </a:ln>
          <a:effectLst/>
          <a:extLst>
            <a:ext uri="{909E8E84-426E-40DD-AFC4-6F175D3DCCD1}">
              <a14:hiddenFill xmlns:a14="http://schemas.microsoft.com/office/drawing/2010/main">
                <a:blipFill dpi="0" rotWithShape="0">
                  <a:blip/>
                  <a:srcRect l="5321" t="5670" r="3458" b="7098"/>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1250342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376BC-2E97-B9D0-B3ED-C20DBFDE98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A6211EF-1BDA-10AF-5DA9-4D6F16D31FA5}"/>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2B082009-89B5-A49D-97B3-B48376962EE9}"/>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C4D49EC5-A776-DF5B-82C4-E58CB8117DD8}"/>
              </a:ext>
            </a:extLst>
          </p:cNvPr>
          <p:cNvSpPr txBox="1"/>
          <p:nvPr/>
        </p:nvSpPr>
        <p:spPr>
          <a:xfrm>
            <a:off x="731520" y="1382545"/>
            <a:ext cx="10837088"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Jubilea door de jaren heen.</a:t>
            </a:r>
            <a:br>
              <a:rPr lang="nl-NL" sz="2000" dirty="0">
                <a:latin typeface="Aptos" panose="020B0004020202020204" pitchFamily="34" charset="0"/>
              </a:rPr>
            </a:br>
            <a:endParaRPr lang="nl-NL" sz="2000" dirty="0">
              <a:latin typeface="Aptos" panose="020B0004020202020204" pitchFamily="34" charset="0"/>
            </a:endParaRPr>
          </a:p>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6B40EA8C-B7BF-3A1C-9136-ECE9C71B80E9}"/>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7" name="Picture 5">
            <a:extLst>
              <a:ext uri="{FF2B5EF4-FFF2-40B4-BE49-F238E27FC236}">
                <a16:creationId xmlns:a16="http://schemas.microsoft.com/office/drawing/2014/main" id="{5C8A00B3-5EB7-0383-9E19-BE4E359AD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8175" y="1030424"/>
            <a:ext cx="3361831" cy="479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5051C89E-12F2-2D29-DCC5-AD268BFCB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330" y="1921135"/>
            <a:ext cx="5674859" cy="3906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0909656"/>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5BC0C-324C-8BE6-77A8-1B03C10B10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2F7C3C-6E29-BBB5-103C-797B496B316C}"/>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4762B06C-8C4A-4814-0A8A-B49F36F09BF8}"/>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4C3AF83C-F771-69E7-D28F-0A59F2CDC186}"/>
              </a:ext>
            </a:extLst>
          </p:cNvPr>
          <p:cNvSpPr txBox="1"/>
          <p:nvPr/>
        </p:nvSpPr>
        <p:spPr>
          <a:xfrm>
            <a:off x="731520" y="1382545"/>
            <a:ext cx="10837088" cy="1015663"/>
          </a:xfrm>
          <a:prstGeom prst="rect">
            <a:avLst/>
          </a:prstGeom>
          <a:noFill/>
        </p:spPr>
        <p:txBody>
          <a:bodyPr wrap="square">
            <a:spAutoFit/>
          </a:bodyPr>
          <a:lstStyle/>
          <a:p>
            <a:pPr>
              <a:defRPr sz="2400">
                <a:solidFill>
                  <a:srgbClr val="3C3C3C"/>
                </a:solidFill>
              </a:defRPr>
            </a:pP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9298B230-146E-C8D4-8B55-0602961C3096}"/>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Afbeelding 5">
            <a:extLst>
              <a:ext uri="{FF2B5EF4-FFF2-40B4-BE49-F238E27FC236}">
                <a16:creationId xmlns:a16="http://schemas.microsoft.com/office/drawing/2014/main" id="{F0BEE9B9-B070-01F5-A057-744045DACC5E}"/>
              </a:ext>
            </a:extLst>
          </p:cNvPr>
          <p:cNvPicPr>
            <a:picLocks noChangeAspect="1"/>
          </p:cNvPicPr>
          <p:nvPr/>
        </p:nvPicPr>
        <p:blipFill>
          <a:blip r:embed="rId2"/>
          <a:stretch>
            <a:fillRect/>
          </a:stretch>
        </p:blipFill>
        <p:spPr>
          <a:xfrm>
            <a:off x="3710650" y="1333604"/>
            <a:ext cx="4870166" cy="4853138"/>
          </a:xfrm>
          <a:prstGeom prst="rect">
            <a:avLst/>
          </a:prstGeom>
        </p:spPr>
      </p:pic>
    </p:spTree>
    <p:extLst>
      <p:ext uri="{BB962C8B-B14F-4D97-AF65-F5344CB8AC3E}">
        <p14:creationId xmlns:p14="http://schemas.microsoft.com/office/powerpoint/2010/main" val="149360146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5C252-3499-8E58-6165-641A1DB89B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B27D2E-53BB-3DC6-7EB3-25038496E40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C1E1A312-C5D1-A256-9E32-FC06DE3FBE11}"/>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5311C10E-D252-02CA-B694-0D4FCC99FBB6}"/>
              </a:ext>
            </a:extLst>
          </p:cNvPr>
          <p:cNvSpPr txBox="1"/>
          <p:nvPr/>
        </p:nvSpPr>
        <p:spPr>
          <a:xfrm>
            <a:off x="731520" y="1645920"/>
            <a:ext cx="5868536" cy="1938992"/>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De pioniers:</a:t>
            </a:r>
            <a:br>
              <a:rPr lang="nl-NL" sz="2000" dirty="0">
                <a:latin typeface="Aptos" panose="020B0004020202020204" pitchFamily="34" charset="0"/>
              </a:rPr>
            </a:br>
            <a:br>
              <a:rPr lang="nl-NL" sz="2000" dirty="0">
                <a:latin typeface="Aptos" panose="020B0004020202020204" pitchFamily="34" charset="0"/>
              </a:rPr>
            </a:br>
            <a:r>
              <a:rPr lang="nl-NL" sz="2000" dirty="0">
                <a:latin typeface="Aptos" panose="020B0004020202020204" pitchFamily="34" charset="0"/>
              </a:rPr>
              <a:t>Het eerste bestuur</a:t>
            </a:r>
            <a:br>
              <a:rPr lang="nl-NL" sz="2000" dirty="0">
                <a:latin typeface="Aptos" panose="020B0004020202020204" pitchFamily="34" charset="0"/>
              </a:rPr>
            </a:br>
            <a:r>
              <a:rPr lang="nl-NL" sz="2000" dirty="0">
                <a:latin typeface="Aptos" panose="020B0004020202020204" pitchFamily="34" charset="0"/>
              </a:rPr>
              <a:t>Uddels belang.</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CD3C8B8D-98FC-E83C-C37F-6770230E2453}"/>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Afbeelding 5">
            <a:extLst>
              <a:ext uri="{FF2B5EF4-FFF2-40B4-BE49-F238E27FC236}">
                <a16:creationId xmlns:a16="http://schemas.microsoft.com/office/drawing/2014/main" id="{13ED3FE7-5D49-84C5-CE48-C69DD63A8CF4}"/>
              </a:ext>
            </a:extLst>
          </p:cNvPr>
          <p:cNvPicPr>
            <a:picLocks noChangeAspect="1"/>
          </p:cNvPicPr>
          <p:nvPr/>
        </p:nvPicPr>
        <p:blipFill>
          <a:blip r:embed="rId2"/>
          <a:stretch>
            <a:fillRect/>
          </a:stretch>
        </p:blipFill>
        <p:spPr>
          <a:xfrm>
            <a:off x="3863752" y="1450976"/>
            <a:ext cx="7813923" cy="4444169"/>
          </a:xfrm>
          <a:prstGeom prst="rect">
            <a:avLst/>
          </a:prstGeom>
        </p:spPr>
      </p:pic>
      <p:sp>
        <p:nvSpPr>
          <p:cNvPr id="8" name="Rechthoek 7">
            <a:extLst>
              <a:ext uri="{FF2B5EF4-FFF2-40B4-BE49-F238E27FC236}">
                <a16:creationId xmlns:a16="http://schemas.microsoft.com/office/drawing/2014/main" id="{B28E8CAA-5FDF-9CB3-8AE7-52838B879199}"/>
              </a:ext>
            </a:extLst>
          </p:cNvPr>
          <p:cNvSpPr/>
          <p:nvPr/>
        </p:nvSpPr>
        <p:spPr bwMode="auto">
          <a:xfrm>
            <a:off x="7176120" y="4149080"/>
            <a:ext cx="4392488" cy="15841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800" b="0" i="0" u="none" strike="noStrike" cap="none" normalizeH="0" baseline="0">
              <a:ln>
                <a:noFill/>
              </a:ln>
              <a:effectLst/>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4275007160"/>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69750-C41D-EEE8-34FF-97099ECE30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5E6AAEB-D128-E403-0B1A-19F4940204E7}"/>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4A5ACC1-8F73-E873-BB4F-6E21D469438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2EEB0EC0-3F10-5C56-DE99-AB6102148243}"/>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12" name="Afbeelding 11">
            <a:extLst>
              <a:ext uri="{FF2B5EF4-FFF2-40B4-BE49-F238E27FC236}">
                <a16:creationId xmlns:a16="http://schemas.microsoft.com/office/drawing/2014/main" id="{3AEC6460-585F-38FA-D589-F0572FBDCF79}"/>
              </a:ext>
            </a:extLst>
          </p:cNvPr>
          <p:cNvPicPr>
            <a:picLocks noChangeAspect="1"/>
          </p:cNvPicPr>
          <p:nvPr/>
        </p:nvPicPr>
        <p:blipFill>
          <a:blip r:embed="rId2"/>
          <a:stretch>
            <a:fillRect/>
          </a:stretch>
        </p:blipFill>
        <p:spPr>
          <a:xfrm>
            <a:off x="1487488" y="1715355"/>
            <a:ext cx="9342684" cy="4353160"/>
          </a:xfrm>
          <a:prstGeom prst="rect">
            <a:avLst/>
          </a:prstGeom>
        </p:spPr>
      </p:pic>
      <p:sp>
        <p:nvSpPr>
          <p:cNvPr id="17" name="TextBox 3">
            <a:extLst>
              <a:ext uri="{FF2B5EF4-FFF2-40B4-BE49-F238E27FC236}">
                <a16:creationId xmlns:a16="http://schemas.microsoft.com/office/drawing/2014/main" id="{3BA8A7CD-D5FC-AAA1-0E5E-B800C4C11CC8}"/>
              </a:ext>
            </a:extLst>
          </p:cNvPr>
          <p:cNvSpPr txBox="1"/>
          <p:nvPr/>
        </p:nvSpPr>
        <p:spPr>
          <a:xfrm>
            <a:off x="734163" y="1365333"/>
            <a:ext cx="7164680" cy="1015663"/>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Voorzitters door de jaren heen.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Tree>
    <p:extLst>
      <p:ext uri="{BB962C8B-B14F-4D97-AF65-F5344CB8AC3E}">
        <p14:creationId xmlns:p14="http://schemas.microsoft.com/office/powerpoint/2010/main" val="271127250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E065-10A4-E5CC-F50B-BD61F8680BA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AD50E2-161E-F2E0-2B64-AFCEBF88592C}"/>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7A2D951B-289B-81DC-1558-1981509417B5}"/>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4C3688E6-9EAA-5674-D79B-A86E4DEAF7CE}"/>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203AD322-18F2-94BE-64D3-21C1A6D03EE2}"/>
              </a:ext>
            </a:extLst>
          </p:cNvPr>
          <p:cNvSpPr txBox="1"/>
          <p:nvPr/>
        </p:nvSpPr>
        <p:spPr>
          <a:xfrm>
            <a:off x="734162" y="1365333"/>
            <a:ext cx="10402397"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plannen en aanvragen tot gerealiseerde projecten. Al 100 jaar laat Uddels belang de stem van het dorp horen.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5" name="Afbeelding 4">
            <a:extLst>
              <a:ext uri="{FF2B5EF4-FFF2-40B4-BE49-F238E27FC236}">
                <a16:creationId xmlns:a16="http://schemas.microsoft.com/office/drawing/2014/main" id="{89876C9A-0BBB-C256-FE61-EC4CB6862270}"/>
              </a:ext>
            </a:extLst>
          </p:cNvPr>
          <p:cNvPicPr>
            <a:picLocks noChangeAspect="1"/>
          </p:cNvPicPr>
          <p:nvPr/>
        </p:nvPicPr>
        <p:blipFill>
          <a:blip r:embed="rId2"/>
          <a:stretch>
            <a:fillRect/>
          </a:stretch>
        </p:blipFill>
        <p:spPr>
          <a:xfrm>
            <a:off x="932020" y="2110761"/>
            <a:ext cx="4100039" cy="1468929"/>
          </a:xfrm>
          <a:prstGeom prst="rect">
            <a:avLst/>
          </a:prstGeom>
        </p:spPr>
      </p:pic>
      <p:pic>
        <p:nvPicPr>
          <p:cNvPr id="7" name="Afbeelding 6">
            <a:extLst>
              <a:ext uri="{FF2B5EF4-FFF2-40B4-BE49-F238E27FC236}">
                <a16:creationId xmlns:a16="http://schemas.microsoft.com/office/drawing/2014/main" id="{C7D35AD4-5307-8D7C-3CF1-23EDA6BF3F20}"/>
              </a:ext>
            </a:extLst>
          </p:cNvPr>
          <p:cNvPicPr>
            <a:picLocks noChangeAspect="1"/>
          </p:cNvPicPr>
          <p:nvPr/>
        </p:nvPicPr>
        <p:blipFill>
          <a:blip r:embed="rId3"/>
          <a:stretch>
            <a:fillRect/>
          </a:stretch>
        </p:blipFill>
        <p:spPr>
          <a:xfrm>
            <a:off x="5229917" y="2110761"/>
            <a:ext cx="3807718" cy="2506010"/>
          </a:xfrm>
          <a:prstGeom prst="rect">
            <a:avLst/>
          </a:prstGeom>
        </p:spPr>
      </p:pic>
      <p:pic>
        <p:nvPicPr>
          <p:cNvPr id="9" name="Afbeelding 8">
            <a:extLst>
              <a:ext uri="{FF2B5EF4-FFF2-40B4-BE49-F238E27FC236}">
                <a16:creationId xmlns:a16="http://schemas.microsoft.com/office/drawing/2014/main" id="{01B9C461-61C7-0F72-29C3-347C3BD70506}"/>
              </a:ext>
            </a:extLst>
          </p:cNvPr>
          <p:cNvPicPr>
            <a:picLocks noChangeAspect="1"/>
          </p:cNvPicPr>
          <p:nvPr/>
        </p:nvPicPr>
        <p:blipFill>
          <a:blip r:embed="rId4"/>
          <a:stretch>
            <a:fillRect/>
          </a:stretch>
        </p:blipFill>
        <p:spPr>
          <a:xfrm>
            <a:off x="846611" y="3632997"/>
            <a:ext cx="4301592" cy="2402044"/>
          </a:xfrm>
          <a:prstGeom prst="rect">
            <a:avLst/>
          </a:prstGeom>
        </p:spPr>
      </p:pic>
      <p:pic>
        <p:nvPicPr>
          <p:cNvPr id="15" name="Afbeelding 14">
            <a:extLst>
              <a:ext uri="{FF2B5EF4-FFF2-40B4-BE49-F238E27FC236}">
                <a16:creationId xmlns:a16="http://schemas.microsoft.com/office/drawing/2014/main" id="{D178FDCC-ABAC-35C2-A5FA-0D49DA7F79F0}"/>
              </a:ext>
            </a:extLst>
          </p:cNvPr>
          <p:cNvPicPr>
            <a:picLocks noChangeAspect="1"/>
          </p:cNvPicPr>
          <p:nvPr/>
        </p:nvPicPr>
        <p:blipFill>
          <a:blip r:embed="rId5"/>
          <a:stretch>
            <a:fillRect/>
          </a:stretch>
        </p:blipFill>
        <p:spPr>
          <a:xfrm>
            <a:off x="5229916" y="4639538"/>
            <a:ext cx="3552187" cy="1395502"/>
          </a:xfrm>
          <a:prstGeom prst="rect">
            <a:avLst/>
          </a:prstGeom>
        </p:spPr>
      </p:pic>
    </p:spTree>
    <p:extLst>
      <p:ext uri="{BB962C8B-B14F-4D97-AF65-F5344CB8AC3E}">
        <p14:creationId xmlns:p14="http://schemas.microsoft.com/office/powerpoint/2010/main" val="334588048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50F8A-D266-767C-8AAB-3FC36826310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307E88-F489-643F-5F26-BC16AC1F6590}"/>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299C7581-74D2-0E26-A21C-02345CC8FBB3}"/>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F6867DD8-3248-C542-C1DD-7ED3C8882F8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B5A4986B-B3CD-AFB8-CE8F-D7E17E81EBB7}"/>
              </a:ext>
            </a:extLst>
          </p:cNvPr>
          <p:cNvSpPr txBox="1"/>
          <p:nvPr/>
        </p:nvSpPr>
        <p:spPr>
          <a:xfrm>
            <a:off x="734162" y="1365333"/>
            <a:ext cx="10402397"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plannen en aanvragen tot gerealiseerde projecten. Al 100 jaar laat Uddels belang de stem van het dorp horen.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6" name="Afbeelding 5">
            <a:extLst>
              <a:ext uri="{FF2B5EF4-FFF2-40B4-BE49-F238E27FC236}">
                <a16:creationId xmlns:a16="http://schemas.microsoft.com/office/drawing/2014/main" id="{04519EB3-7195-544E-1D40-324464DEAAF5}"/>
              </a:ext>
            </a:extLst>
          </p:cNvPr>
          <p:cNvPicPr>
            <a:picLocks noChangeAspect="1"/>
          </p:cNvPicPr>
          <p:nvPr/>
        </p:nvPicPr>
        <p:blipFill>
          <a:blip r:embed="rId2"/>
          <a:stretch>
            <a:fillRect/>
          </a:stretch>
        </p:blipFill>
        <p:spPr>
          <a:xfrm>
            <a:off x="7772377" y="4318539"/>
            <a:ext cx="3132232" cy="1620875"/>
          </a:xfrm>
          <a:prstGeom prst="rect">
            <a:avLst/>
          </a:prstGeom>
        </p:spPr>
      </p:pic>
      <p:pic>
        <p:nvPicPr>
          <p:cNvPr id="10" name="Afbeelding 9">
            <a:extLst>
              <a:ext uri="{FF2B5EF4-FFF2-40B4-BE49-F238E27FC236}">
                <a16:creationId xmlns:a16="http://schemas.microsoft.com/office/drawing/2014/main" id="{85124D60-8339-8B1D-C727-B01DCA1CD0FB}"/>
              </a:ext>
            </a:extLst>
          </p:cNvPr>
          <p:cNvPicPr>
            <a:picLocks noChangeAspect="1"/>
          </p:cNvPicPr>
          <p:nvPr/>
        </p:nvPicPr>
        <p:blipFill>
          <a:blip r:embed="rId3"/>
          <a:stretch>
            <a:fillRect/>
          </a:stretch>
        </p:blipFill>
        <p:spPr>
          <a:xfrm>
            <a:off x="7540428" y="1886515"/>
            <a:ext cx="3596131" cy="2150264"/>
          </a:xfrm>
          <a:prstGeom prst="rect">
            <a:avLst/>
          </a:prstGeom>
        </p:spPr>
      </p:pic>
      <p:pic>
        <p:nvPicPr>
          <p:cNvPr id="12" name="Afbeelding 11">
            <a:extLst>
              <a:ext uri="{FF2B5EF4-FFF2-40B4-BE49-F238E27FC236}">
                <a16:creationId xmlns:a16="http://schemas.microsoft.com/office/drawing/2014/main" id="{CF0DBBDE-F135-4992-02F4-915C8A9344E3}"/>
              </a:ext>
            </a:extLst>
          </p:cNvPr>
          <p:cNvPicPr>
            <a:picLocks noChangeAspect="1"/>
          </p:cNvPicPr>
          <p:nvPr/>
        </p:nvPicPr>
        <p:blipFill>
          <a:blip r:embed="rId4"/>
          <a:stretch>
            <a:fillRect/>
          </a:stretch>
        </p:blipFill>
        <p:spPr>
          <a:xfrm>
            <a:off x="623392" y="2961647"/>
            <a:ext cx="6725889" cy="1943946"/>
          </a:xfrm>
          <a:prstGeom prst="rect">
            <a:avLst/>
          </a:prstGeom>
        </p:spPr>
      </p:pic>
    </p:spTree>
    <p:extLst>
      <p:ext uri="{BB962C8B-B14F-4D97-AF65-F5344CB8AC3E}">
        <p14:creationId xmlns:p14="http://schemas.microsoft.com/office/powerpoint/2010/main" val="416195322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D102F-0912-0E51-D609-5C8E776FB4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425FF1-2420-3E23-3AB6-C7D65F42E179}"/>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DFF51188-6DAA-299B-40C1-D3F55F86C17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F6941381-6668-1B46-9913-4369A158CCF9}"/>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8167D8F6-DD5A-6555-0253-18D2831F1DF4}"/>
              </a:ext>
            </a:extLst>
          </p:cNvPr>
          <p:cNvSpPr txBox="1"/>
          <p:nvPr/>
        </p:nvSpPr>
        <p:spPr>
          <a:xfrm>
            <a:off x="734162" y="1365333"/>
            <a:ext cx="10402397"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Door ledenvergaderingen, informatieavonden en bewonersbijeenkomsten brengt Uddels belang bewoners bij elkaar. Hier worden ideeën gedeeld, zorgen besproken en plannen gemaakt voor de toekomst van Uddel.</a:t>
            </a:r>
          </a:p>
          <a:p>
            <a:pPr>
              <a:defRPr sz="2400">
                <a:solidFill>
                  <a:srgbClr val="3C3C3C"/>
                </a:solidFill>
              </a:defRPr>
            </a:pPr>
            <a:endParaRPr sz="2000" dirty="0">
              <a:latin typeface="Aptos" panose="020B0004020202020204" pitchFamily="34" charset="0"/>
            </a:endParaRPr>
          </a:p>
        </p:txBody>
      </p:sp>
      <p:pic>
        <p:nvPicPr>
          <p:cNvPr id="5" name="Afbeelding 4">
            <a:extLst>
              <a:ext uri="{FF2B5EF4-FFF2-40B4-BE49-F238E27FC236}">
                <a16:creationId xmlns:a16="http://schemas.microsoft.com/office/drawing/2014/main" id="{140DB8CC-E7EC-CFD3-C0A2-01516F09971C}"/>
              </a:ext>
            </a:extLst>
          </p:cNvPr>
          <p:cNvPicPr>
            <a:picLocks noChangeAspect="1"/>
          </p:cNvPicPr>
          <p:nvPr/>
        </p:nvPicPr>
        <p:blipFill>
          <a:blip r:embed="rId2"/>
          <a:srcRect l="10931" r="8459"/>
          <a:stretch>
            <a:fillRect/>
          </a:stretch>
        </p:blipFill>
        <p:spPr>
          <a:xfrm>
            <a:off x="839416" y="2552884"/>
            <a:ext cx="4806148" cy="3030865"/>
          </a:xfrm>
          <a:prstGeom prst="rect">
            <a:avLst/>
          </a:prstGeom>
        </p:spPr>
      </p:pic>
      <p:pic>
        <p:nvPicPr>
          <p:cNvPr id="7" name="Afbeelding 6">
            <a:extLst>
              <a:ext uri="{FF2B5EF4-FFF2-40B4-BE49-F238E27FC236}">
                <a16:creationId xmlns:a16="http://schemas.microsoft.com/office/drawing/2014/main" id="{D3CD29AE-AD27-4F16-6801-3CE94A63C08D}"/>
              </a:ext>
            </a:extLst>
          </p:cNvPr>
          <p:cNvPicPr>
            <a:picLocks noChangeAspect="1"/>
          </p:cNvPicPr>
          <p:nvPr/>
        </p:nvPicPr>
        <p:blipFill>
          <a:blip r:embed="rId3"/>
          <a:stretch>
            <a:fillRect/>
          </a:stretch>
        </p:blipFill>
        <p:spPr>
          <a:xfrm>
            <a:off x="6384032" y="2467613"/>
            <a:ext cx="4537581" cy="3025054"/>
          </a:xfrm>
          <a:prstGeom prst="rect">
            <a:avLst/>
          </a:prstGeom>
        </p:spPr>
      </p:pic>
    </p:spTree>
    <p:extLst>
      <p:ext uri="{BB962C8B-B14F-4D97-AF65-F5344CB8AC3E}">
        <p14:creationId xmlns:p14="http://schemas.microsoft.com/office/powerpoint/2010/main" val="93846297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607C2-043E-2E57-C699-1ED251B15B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5A42A6-748B-0A62-09ED-FFFA0B792044}"/>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3441FFE3-A5B7-6C2F-F548-C1F19A7C6865}"/>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792CBE40-1AB4-6D31-C97B-F4031A7F1CAA}"/>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AC758E75-DD52-8CF9-25FD-74E95C624AAE}"/>
              </a:ext>
            </a:extLst>
          </p:cNvPr>
          <p:cNvSpPr txBox="1"/>
          <p:nvPr/>
        </p:nvSpPr>
        <p:spPr>
          <a:xfrm>
            <a:off x="734162" y="1365333"/>
            <a:ext cx="10402397"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Daarnaast is Uddels belang voortdurend in gesprek met gemeente, provincie en andere partners. Door samen te werken blijven we bouwen aan een leefbaar en toekomstbestendig Uddel.</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6" name="Picture 3">
            <a:extLst>
              <a:ext uri="{FF2B5EF4-FFF2-40B4-BE49-F238E27FC236}">
                <a16:creationId xmlns:a16="http://schemas.microsoft.com/office/drawing/2014/main" id="{3D6E9133-083D-556A-9E81-C115A91DB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2534837"/>
            <a:ext cx="3672408" cy="245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8">
            <a:extLst>
              <a:ext uri="{FF2B5EF4-FFF2-40B4-BE49-F238E27FC236}">
                <a16:creationId xmlns:a16="http://schemas.microsoft.com/office/drawing/2014/main" id="{340F8263-60C8-D7C5-59A6-8AF698DCDB9F}"/>
              </a:ext>
            </a:extLst>
          </p:cNvPr>
          <p:cNvPicPr>
            <a:picLocks noChangeAspect="1"/>
          </p:cNvPicPr>
          <p:nvPr/>
        </p:nvPicPr>
        <p:blipFill>
          <a:blip r:embed="rId3"/>
          <a:stretch>
            <a:fillRect/>
          </a:stretch>
        </p:blipFill>
        <p:spPr>
          <a:xfrm>
            <a:off x="5232803" y="2541596"/>
            <a:ext cx="5697568" cy="2398008"/>
          </a:xfrm>
          <a:prstGeom prst="rect">
            <a:avLst/>
          </a:prstGeom>
        </p:spPr>
      </p:pic>
    </p:spTree>
    <p:extLst>
      <p:ext uri="{BB962C8B-B14F-4D97-AF65-F5344CB8AC3E}">
        <p14:creationId xmlns:p14="http://schemas.microsoft.com/office/powerpoint/2010/main" val="270736034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A579C-B4CB-5845-F38A-813D19B9AC7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C52BCED-A0BB-184E-19E7-6208B0334EAD}"/>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01F47335-F069-0AF3-8BE9-20A357F65F2C}"/>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B7647A6F-AAB8-273D-1F3B-39AAAC311A29}"/>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473EDD20-037D-8857-E18F-B83F03704B9B}"/>
              </a:ext>
            </a:extLst>
          </p:cNvPr>
          <p:cNvSpPr txBox="1"/>
          <p:nvPr/>
        </p:nvSpPr>
        <p:spPr>
          <a:xfrm>
            <a:off x="734163" y="1365333"/>
            <a:ext cx="6225934" cy="1938992"/>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papier naar digitaal. Waar inwoners vroeger vooral via de krant werden geïnformeerd, communiceert Uddels belang tegenwoordig ook rechtstreeks met het dorp. Sinds 2021 verschijnt 2x per jaar een nieuwsbrief.</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5" name="Picture 1">
            <a:extLst>
              <a:ext uri="{FF2B5EF4-FFF2-40B4-BE49-F238E27FC236}">
                <a16:creationId xmlns:a16="http://schemas.microsoft.com/office/drawing/2014/main" id="{D6CA0ECD-51C5-5535-C100-7EAB0C5AE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456" t="13033" r="9821" b="11479"/>
          <a:stretch>
            <a:fillRect/>
          </a:stretch>
        </p:blipFill>
        <p:spPr bwMode="auto">
          <a:xfrm>
            <a:off x="3143672" y="2738075"/>
            <a:ext cx="3569287" cy="3418323"/>
          </a:xfrm>
          <a:prstGeom prst="rect">
            <a:avLst/>
          </a:prstGeom>
          <a:noFill/>
          <a:ln>
            <a:noFill/>
          </a:ln>
          <a:effectLst/>
          <a:extLst>
            <a:ext uri="{909E8E84-426E-40DD-AFC4-6F175D3DCCD1}">
              <a14:hiddenFill xmlns:a14="http://schemas.microsoft.com/office/drawing/2010/main">
                <a:blipFill dpi="0" rotWithShape="0">
                  <a:blip/>
                  <a:srcRect l="11456" t="13033" r="9821" b="1147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Afbeelding 7">
            <a:extLst>
              <a:ext uri="{FF2B5EF4-FFF2-40B4-BE49-F238E27FC236}">
                <a16:creationId xmlns:a16="http://schemas.microsoft.com/office/drawing/2014/main" id="{3ECD7EBE-527A-EB8E-10E2-510733CA6AB7}"/>
              </a:ext>
            </a:extLst>
          </p:cNvPr>
          <p:cNvPicPr>
            <a:picLocks noChangeAspect="1"/>
          </p:cNvPicPr>
          <p:nvPr/>
        </p:nvPicPr>
        <p:blipFill>
          <a:blip r:embed="rId3"/>
          <a:stretch>
            <a:fillRect/>
          </a:stretch>
        </p:blipFill>
        <p:spPr>
          <a:xfrm>
            <a:off x="7084580" y="701602"/>
            <a:ext cx="4016240" cy="5454796"/>
          </a:xfrm>
          <a:prstGeom prst="rect">
            <a:avLst/>
          </a:prstGeom>
        </p:spPr>
      </p:pic>
    </p:spTree>
    <p:extLst>
      <p:ext uri="{BB962C8B-B14F-4D97-AF65-F5344CB8AC3E}">
        <p14:creationId xmlns:p14="http://schemas.microsoft.com/office/powerpoint/2010/main" val="2883309281"/>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CA3DE-6A51-9FF4-BB36-4ED4871047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E96E423-3AFC-E67E-8060-E2D94D77CCEC}"/>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4D875B78-0CF9-1749-99F6-BDBEAFCDA146}"/>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85744CC1-39DD-69F6-E90D-62045E8CD125}"/>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22750224-ADAE-2393-B6CF-C3CC187C91FE}"/>
              </a:ext>
            </a:extLst>
          </p:cNvPr>
          <p:cNvSpPr txBox="1"/>
          <p:nvPr/>
        </p:nvSpPr>
        <p:spPr>
          <a:xfrm>
            <a:off x="734162" y="1365333"/>
            <a:ext cx="10906453"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Twee keer per jaar delen we ontwikkelingen en resultaten van onze belangenbehartiging. Zo blijven inwoners betrokken bij alles wat speelt in en rondom Uddel.</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9" name="Afbeelding 8">
            <a:extLst>
              <a:ext uri="{FF2B5EF4-FFF2-40B4-BE49-F238E27FC236}">
                <a16:creationId xmlns:a16="http://schemas.microsoft.com/office/drawing/2014/main" id="{958758F3-BDEB-CA7C-09A0-8DF57D5EC373}"/>
              </a:ext>
            </a:extLst>
          </p:cNvPr>
          <p:cNvPicPr>
            <a:picLocks noChangeAspect="1"/>
          </p:cNvPicPr>
          <p:nvPr/>
        </p:nvPicPr>
        <p:blipFill>
          <a:blip r:embed="rId2"/>
          <a:stretch>
            <a:fillRect/>
          </a:stretch>
        </p:blipFill>
        <p:spPr>
          <a:xfrm>
            <a:off x="3592329" y="2054240"/>
            <a:ext cx="2192483" cy="1643274"/>
          </a:xfrm>
          <a:prstGeom prst="rect">
            <a:avLst/>
          </a:prstGeom>
        </p:spPr>
      </p:pic>
      <p:pic>
        <p:nvPicPr>
          <p:cNvPr id="11" name="Afbeelding 10">
            <a:extLst>
              <a:ext uri="{FF2B5EF4-FFF2-40B4-BE49-F238E27FC236}">
                <a16:creationId xmlns:a16="http://schemas.microsoft.com/office/drawing/2014/main" id="{BF18721B-506F-D0D4-19DE-EFF6D3EED211}"/>
              </a:ext>
            </a:extLst>
          </p:cNvPr>
          <p:cNvPicPr>
            <a:picLocks noChangeAspect="1"/>
          </p:cNvPicPr>
          <p:nvPr/>
        </p:nvPicPr>
        <p:blipFill>
          <a:blip r:embed="rId3"/>
          <a:stretch>
            <a:fillRect/>
          </a:stretch>
        </p:blipFill>
        <p:spPr>
          <a:xfrm>
            <a:off x="839416" y="2027053"/>
            <a:ext cx="2505991" cy="3254048"/>
          </a:xfrm>
          <a:prstGeom prst="rect">
            <a:avLst/>
          </a:prstGeom>
        </p:spPr>
      </p:pic>
      <p:pic>
        <p:nvPicPr>
          <p:cNvPr id="14" name="Afbeelding 13">
            <a:extLst>
              <a:ext uri="{FF2B5EF4-FFF2-40B4-BE49-F238E27FC236}">
                <a16:creationId xmlns:a16="http://schemas.microsoft.com/office/drawing/2014/main" id="{91B32ED5-5432-2223-20D0-BDA05F126917}"/>
              </a:ext>
            </a:extLst>
          </p:cNvPr>
          <p:cNvPicPr>
            <a:picLocks noChangeAspect="1"/>
          </p:cNvPicPr>
          <p:nvPr/>
        </p:nvPicPr>
        <p:blipFill>
          <a:blip r:embed="rId4"/>
          <a:stretch>
            <a:fillRect/>
          </a:stretch>
        </p:blipFill>
        <p:spPr>
          <a:xfrm>
            <a:off x="3618308" y="3832128"/>
            <a:ext cx="2146364" cy="1660539"/>
          </a:xfrm>
          <a:prstGeom prst="rect">
            <a:avLst/>
          </a:prstGeom>
        </p:spPr>
      </p:pic>
      <p:pic>
        <p:nvPicPr>
          <p:cNvPr id="16" name="Afbeelding 15">
            <a:extLst>
              <a:ext uri="{FF2B5EF4-FFF2-40B4-BE49-F238E27FC236}">
                <a16:creationId xmlns:a16="http://schemas.microsoft.com/office/drawing/2014/main" id="{955FC1D7-D28F-3284-5733-BF08FFC01C01}"/>
              </a:ext>
            </a:extLst>
          </p:cNvPr>
          <p:cNvPicPr>
            <a:picLocks noChangeAspect="1"/>
          </p:cNvPicPr>
          <p:nvPr/>
        </p:nvPicPr>
        <p:blipFill>
          <a:blip r:embed="rId5"/>
          <a:stretch>
            <a:fillRect/>
          </a:stretch>
        </p:blipFill>
        <p:spPr>
          <a:xfrm>
            <a:off x="7032104" y="2104928"/>
            <a:ext cx="2505990" cy="3252455"/>
          </a:xfrm>
          <a:prstGeom prst="rect">
            <a:avLst/>
          </a:prstGeom>
        </p:spPr>
      </p:pic>
      <p:pic>
        <p:nvPicPr>
          <p:cNvPr id="19" name="Afbeelding 18">
            <a:extLst>
              <a:ext uri="{FF2B5EF4-FFF2-40B4-BE49-F238E27FC236}">
                <a16:creationId xmlns:a16="http://schemas.microsoft.com/office/drawing/2014/main" id="{93314ABD-F12D-AB26-2CFB-9D9F040E143F}"/>
              </a:ext>
            </a:extLst>
          </p:cNvPr>
          <p:cNvPicPr>
            <a:picLocks noChangeAspect="1"/>
          </p:cNvPicPr>
          <p:nvPr/>
        </p:nvPicPr>
        <p:blipFill>
          <a:blip r:embed="rId6"/>
          <a:stretch>
            <a:fillRect/>
          </a:stretch>
        </p:blipFill>
        <p:spPr>
          <a:xfrm>
            <a:off x="9840416" y="2132856"/>
            <a:ext cx="2197216" cy="1756120"/>
          </a:xfrm>
          <a:prstGeom prst="rect">
            <a:avLst/>
          </a:prstGeom>
        </p:spPr>
      </p:pic>
      <p:pic>
        <p:nvPicPr>
          <p:cNvPr id="21" name="Afbeelding 20">
            <a:extLst>
              <a:ext uri="{FF2B5EF4-FFF2-40B4-BE49-F238E27FC236}">
                <a16:creationId xmlns:a16="http://schemas.microsoft.com/office/drawing/2014/main" id="{02A52473-E397-9024-7FB3-4A8E0795EDE7}"/>
              </a:ext>
            </a:extLst>
          </p:cNvPr>
          <p:cNvPicPr>
            <a:picLocks noChangeAspect="1"/>
          </p:cNvPicPr>
          <p:nvPr/>
        </p:nvPicPr>
        <p:blipFill>
          <a:blip r:embed="rId7"/>
          <a:stretch>
            <a:fillRect/>
          </a:stretch>
        </p:blipFill>
        <p:spPr>
          <a:xfrm>
            <a:off x="9840416" y="4073123"/>
            <a:ext cx="2197216" cy="1207977"/>
          </a:xfrm>
          <a:prstGeom prst="rect">
            <a:avLst/>
          </a:prstGeom>
        </p:spPr>
      </p:pic>
    </p:spTree>
    <p:extLst>
      <p:ext uri="{BB962C8B-B14F-4D97-AF65-F5344CB8AC3E}">
        <p14:creationId xmlns:p14="http://schemas.microsoft.com/office/powerpoint/2010/main" val="3973235606"/>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36C0A-C634-ADA8-CD99-9E9E451A82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CE7D12-27BB-C35C-31FC-EF24E750B548}"/>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75D8F48F-2B51-BC24-D866-4685F0AFC9EF}"/>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AF68A98D-14C4-F129-78E1-9779AEDEC029}"/>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BLIJVEN INVESTEREN IN UDDEL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0519D65E-92FC-0767-B95F-DAB469373622}"/>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1068661967"/>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6195B-C015-4D54-937D-CBB98828BFD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A7EE800-2743-493F-99FD-5A6D766295CD}"/>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DC2634F9-980B-E8AC-CD7F-3AD22E593E4A}"/>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1520EBF7-EB35-1E08-327E-76F4D3F4BBFA}"/>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35A960DD-0F6A-7E2C-3B70-52636689EF97}"/>
              </a:ext>
            </a:extLst>
          </p:cNvPr>
          <p:cNvSpPr txBox="1"/>
          <p:nvPr/>
        </p:nvSpPr>
        <p:spPr>
          <a:xfrm>
            <a:off x="734162" y="1365333"/>
            <a:ext cx="10906453" cy="1631216"/>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Ook vandaag blijft Uddels belang investeren in projecten die bijdragen aan een leefbaar Uddel waar jong en oud elkaar kunnen ontmoeten, bewegen en genieten. De </a:t>
            </a:r>
            <a:r>
              <a:rPr lang="nl-NL" sz="2000" dirty="0" err="1">
                <a:latin typeface="Aptos" panose="020B0004020202020204" pitchFamily="34" charset="0"/>
              </a:rPr>
              <a:t>Citybox</a:t>
            </a:r>
            <a:r>
              <a:rPr lang="nl-NL" sz="2000" dirty="0">
                <a:latin typeface="Aptos" panose="020B0004020202020204" pitchFamily="34" charset="0"/>
              </a:rPr>
              <a:t> en nieuwe speelvoorzieningen zijn daar een mooi voorbeeld van.</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5" name="Afbeelding 4">
            <a:extLst>
              <a:ext uri="{FF2B5EF4-FFF2-40B4-BE49-F238E27FC236}">
                <a16:creationId xmlns:a16="http://schemas.microsoft.com/office/drawing/2014/main" id="{CE920492-A3D1-0120-24ED-4A2335B6E8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16" y="2636912"/>
            <a:ext cx="5000276" cy="3334168"/>
          </a:xfrm>
          <a:prstGeom prst="rect">
            <a:avLst/>
          </a:prstGeom>
        </p:spPr>
      </p:pic>
      <p:pic>
        <p:nvPicPr>
          <p:cNvPr id="10" name="Afbeelding 9">
            <a:extLst>
              <a:ext uri="{FF2B5EF4-FFF2-40B4-BE49-F238E27FC236}">
                <a16:creationId xmlns:a16="http://schemas.microsoft.com/office/drawing/2014/main" id="{580B944D-4DFC-F4EC-E447-B7BDCCE94068}"/>
              </a:ext>
            </a:extLst>
          </p:cNvPr>
          <p:cNvPicPr>
            <a:picLocks noChangeAspect="1"/>
          </p:cNvPicPr>
          <p:nvPr/>
        </p:nvPicPr>
        <p:blipFill>
          <a:blip r:embed="rId3"/>
          <a:stretch>
            <a:fillRect/>
          </a:stretch>
        </p:blipFill>
        <p:spPr>
          <a:xfrm>
            <a:off x="6187388" y="2404128"/>
            <a:ext cx="5450229" cy="3544098"/>
          </a:xfrm>
          <a:prstGeom prst="rect">
            <a:avLst/>
          </a:prstGeom>
        </p:spPr>
      </p:pic>
    </p:spTree>
    <p:extLst>
      <p:ext uri="{BB962C8B-B14F-4D97-AF65-F5344CB8AC3E}">
        <p14:creationId xmlns:p14="http://schemas.microsoft.com/office/powerpoint/2010/main" val="1606166058"/>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837B4-11C7-9BBB-9ADE-B55D7E8FC5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C1F8E96-454E-36B0-A7B0-7186EA981A6E}"/>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488CD11-E5AC-EBF0-A460-30640C5759E8}"/>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B0328E59-B1FC-FD91-D43E-9EF352EE00A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C3752C4D-6BC5-2F6A-E918-566D541A9027}"/>
              </a:ext>
            </a:extLst>
          </p:cNvPr>
          <p:cNvSpPr txBox="1"/>
          <p:nvPr/>
        </p:nvSpPr>
        <p:spPr>
          <a:xfrm>
            <a:off x="734162" y="1365333"/>
            <a:ext cx="10906453" cy="1323439"/>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Van grote gebiedsontwikkelingen tot kleine, zichtbare verbeteringen. Uddels belang blijft zich inzetten voor een veilig en toekomstbestendig Uddel.</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7" name="Afbeelding 6">
            <a:extLst>
              <a:ext uri="{FF2B5EF4-FFF2-40B4-BE49-F238E27FC236}">
                <a16:creationId xmlns:a16="http://schemas.microsoft.com/office/drawing/2014/main" id="{2F40C2DD-EA65-552F-EDDA-D3FE17FFD7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2144" y="2169916"/>
            <a:ext cx="2664449" cy="3507730"/>
          </a:xfrm>
          <a:prstGeom prst="rect">
            <a:avLst/>
          </a:prstGeom>
        </p:spPr>
      </p:pic>
      <p:pic>
        <p:nvPicPr>
          <p:cNvPr id="4" name="Afbeelding 3" descr="Communicatie en participatie als basis voor een leefbare enclave op de  Veluwe - catapult | creative agency">
            <a:extLst>
              <a:ext uri="{FF2B5EF4-FFF2-40B4-BE49-F238E27FC236}">
                <a16:creationId xmlns:a16="http://schemas.microsoft.com/office/drawing/2014/main" id="{3E3E03F3-9C5F-67CC-E6E8-7D1F79315A84}"/>
              </a:ext>
            </a:extLst>
          </p:cNvPr>
          <p:cNvPicPr>
            <a:picLocks noChangeAspect="1"/>
          </p:cNvPicPr>
          <p:nvPr/>
        </p:nvPicPr>
        <p:blipFill>
          <a:blip r:embed="rId3"/>
          <a:stretch>
            <a:fillRect/>
          </a:stretch>
        </p:blipFill>
        <p:spPr>
          <a:xfrm>
            <a:off x="820453" y="2125014"/>
            <a:ext cx="5309173" cy="3597534"/>
          </a:xfrm>
          <a:prstGeom prst="rect">
            <a:avLst/>
          </a:prstGeom>
        </p:spPr>
      </p:pic>
    </p:spTree>
    <p:extLst>
      <p:ext uri="{BB962C8B-B14F-4D97-AF65-F5344CB8AC3E}">
        <p14:creationId xmlns:p14="http://schemas.microsoft.com/office/powerpoint/2010/main" val="1956119760"/>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4C61E-674A-E381-9024-CB46A58F59C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926360-772C-F529-8F65-54FC24B16348}"/>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3B91C773-BB89-4122-EE2B-0DD8BDDF2F8D}"/>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D0CB5542-83BB-6637-C95A-F681A9AA238F}"/>
              </a:ext>
            </a:extLst>
          </p:cNvPr>
          <p:cNvSpPr txBox="1"/>
          <p:nvPr/>
        </p:nvSpPr>
        <p:spPr>
          <a:xfrm>
            <a:off x="731520" y="1645920"/>
            <a:ext cx="5868536" cy="707886"/>
          </a:xfrm>
          <a:prstGeom prst="rect">
            <a:avLst/>
          </a:prstGeom>
          <a:noFill/>
        </p:spPr>
        <p:txBody>
          <a:bodyPr wrap="square">
            <a:spAutoFit/>
          </a:bodyPr>
          <a:lstStyle/>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sp>
        <p:nvSpPr>
          <p:cNvPr id="13" name="Tekstvak 12">
            <a:extLst>
              <a:ext uri="{FF2B5EF4-FFF2-40B4-BE49-F238E27FC236}">
                <a16:creationId xmlns:a16="http://schemas.microsoft.com/office/drawing/2014/main" id="{8C1EE1D2-2906-3D84-002B-6D31B393B780}"/>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8" name="Rechthoek 7">
            <a:extLst>
              <a:ext uri="{FF2B5EF4-FFF2-40B4-BE49-F238E27FC236}">
                <a16:creationId xmlns:a16="http://schemas.microsoft.com/office/drawing/2014/main" id="{269B78CF-901B-6667-E78C-38540BC0936A}"/>
              </a:ext>
            </a:extLst>
          </p:cNvPr>
          <p:cNvSpPr/>
          <p:nvPr/>
        </p:nvSpPr>
        <p:spPr bwMode="auto">
          <a:xfrm>
            <a:off x="7176120" y="4149080"/>
            <a:ext cx="4392488" cy="15841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nl-NL" sz="1800" b="0" i="0" u="none" strike="noStrike" cap="none" normalizeH="0" baseline="0">
              <a:ln>
                <a:noFill/>
              </a:ln>
              <a:effectLst/>
              <a:latin typeface="Arial" panose="020B0604020202020204" pitchFamily="34" charset="0"/>
              <a:ea typeface="Microsoft YaHei" panose="020B0503020204020204" pitchFamily="34" charset="-122"/>
            </a:endParaRPr>
          </a:p>
        </p:txBody>
      </p:sp>
      <p:pic>
        <p:nvPicPr>
          <p:cNvPr id="10" name="Afbeelding 9">
            <a:extLst>
              <a:ext uri="{FF2B5EF4-FFF2-40B4-BE49-F238E27FC236}">
                <a16:creationId xmlns:a16="http://schemas.microsoft.com/office/drawing/2014/main" id="{789AE683-6CB7-4286-9B1A-BA5D00A8EBE0}"/>
              </a:ext>
            </a:extLst>
          </p:cNvPr>
          <p:cNvPicPr>
            <a:picLocks noChangeAspect="1"/>
          </p:cNvPicPr>
          <p:nvPr/>
        </p:nvPicPr>
        <p:blipFill>
          <a:blip r:embed="rId2"/>
          <a:stretch>
            <a:fillRect/>
          </a:stretch>
        </p:blipFill>
        <p:spPr>
          <a:xfrm>
            <a:off x="728139" y="1484784"/>
            <a:ext cx="5781675" cy="4019550"/>
          </a:xfrm>
          <a:prstGeom prst="rect">
            <a:avLst/>
          </a:prstGeom>
        </p:spPr>
      </p:pic>
      <p:pic>
        <p:nvPicPr>
          <p:cNvPr id="12" name="Afbeelding 11">
            <a:extLst>
              <a:ext uri="{FF2B5EF4-FFF2-40B4-BE49-F238E27FC236}">
                <a16:creationId xmlns:a16="http://schemas.microsoft.com/office/drawing/2014/main" id="{5E028B32-5E8B-A5FD-1555-1D43107F340A}"/>
              </a:ext>
            </a:extLst>
          </p:cNvPr>
          <p:cNvPicPr>
            <a:picLocks noChangeAspect="1"/>
          </p:cNvPicPr>
          <p:nvPr/>
        </p:nvPicPr>
        <p:blipFill>
          <a:blip r:embed="rId3"/>
          <a:stretch>
            <a:fillRect/>
          </a:stretch>
        </p:blipFill>
        <p:spPr>
          <a:xfrm>
            <a:off x="7913579" y="1331778"/>
            <a:ext cx="2917570" cy="4752568"/>
          </a:xfrm>
          <a:prstGeom prst="rect">
            <a:avLst/>
          </a:prstGeom>
        </p:spPr>
      </p:pic>
    </p:spTree>
    <p:extLst>
      <p:ext uri="{BB962C8B-B14F-4D97-AF65-F5344CB8AC3E}">
        <p14:creationId xmlns:p14="http://schemas.microsoft.com/office/powerpoint/2010/main" val="3701244822"/>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582F9-333D-426E-FD71-070ABD5E4C5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0B9B97-9A0E-10CC-62FA-6851B2E1F6F5}"/>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105C19E0-A769-1B63-A212-380965D8FB87}"/>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F6E2402E-5AAF-F692-21D8-CB3DCC4FB769}"/>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BLIK VOORUIT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C68CCBB7-5A00-0146-853A-C94963B5776B}"/>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412010707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C4495-5E84-2952-B2CC-3587D35555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5F592AC-729D-A7E7-FB4B-4C6EBA8AFE13}"/>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076491DD-B2BE-6640-4F27-C6BEDA0EF3E0}"/>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E4CAAF88-1FC3-0B05-F70C-807939DB4E3E}"/>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1AFC2DAB-14B0-246A-D807-CB4E80887781}"/>
              </a:ext>
            </a:extLst>
          </p:cNvPr>
          <p:cNvSpPr txBox="1"/>
          <p:nvPr/>
        </p:nvSpPr>
        <p:spPr>
          <a:xfrm>
            <a:off x="734163" y="1365333"/>
            <a:ext cx="4641758" cy="1938992"/>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Al 100 jaar beweegt Uddels belang mee met de tijd. Ook de komende jaren blijven we ons inzetten voor een leefbaar, veilig en betrokken Uddel.</a:t>
            </a: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6" name="Afbeelding 5">
            <a:extLst>
              <a:ext uri="{FF2B5EF4-FFF2-40B4-BE49-F238E27FC236}">
                <a16:creationId xmlns:a16="http://schemas.microsoft.com/office/drawing/2014/main" id="{09A5DFEE-A7C5-C724-DD56-98D74B411A56}"/>
              </a:ext>
            </a:extLst>
          </p:cNvPr>
          <p:cNvPicPr>
            <a:picLocks noChangeAspect="1"/>
          </p:cNvPicPr>
          <p:nvPr/>
        </p:nvPicPr>
        <p:blipFill>
          <a:blip r:embed="rId2"/>
          <a:stretch>
            <a:fillRect/>
          </a:stretch>
        </p:blipFill>
        <p:spPr>
          <a:xfrm>
            <a:off x="6384032" y="1346180"/>
            <a:ext cx="5063413" cy="4683501"/>
          </a:xfrm>
          <a:prstGeom prst="rect">
            <a:avLst/>
          </a:prstGeom>
        </p:spPr>
      </p:pic>
    </p:spTree>
    <p:extLst>
      <p:ext uri="{BB962C8B-B14F-4D97-AF65-F5344CB8AC3E}">
        <p14:creationId xmlns:p14="http://schemas.microsoft.com/office/powerpoint/2010/main" val="1693713620"/>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7BF79-D63F-9328-6DEF-457F2D9AC1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DA7E07-E71E-7029-9584-C2FE635863F3}"/>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8953D1D7-A53C-D614-5084-518D951CAF22}"/>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13" name="Tekstvak 12">
            <a:extLst>
              <a:ext uri="{FF2B5EF4-FFF2-40B4-BE49-F238E27FC236}">
                <a16:creationId xmlns:a16="http://schemas.microsoft.com/office/drawing/2014/main" id="{B951706B-DE96-9C46-2DFD-8D488F2579AF}"/>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
        <p:nvSpPr>
          <p:cNvPr id="17" name="TextBox 3">
            <a:extLst>
              <a:ext uri="{FF2B5EF4-FFF2-40B4-BE49-F238E27FC236}">
                <a16:creationId xmlns:a16="http://schemas.microsoft.com/office/drawing/2014/main" id="{B798BCA8-50A7-47CA-6C48-DDC8E571DFA5}"/>
              </a:ext>
            </a:extLst>
          </p:cNvPr>
          <p:cNvSpPr txBox="1"/>
          <p:nvPr/>
        </p:nvSpPr>
        <p:spPr>
          <a:xfrm>
            <a:off x="734162" y="1365333"/>
            <a:ext cx="10906453" cy="1938992"/>
          </a:xfrm>
          <a:prstGeom prst="rect">
            <a:avLst/>
          </a:prstGeom>
          <a:noFill/>
        </p:spPr>
        <p:txBody>
          <a:bodyPr wrap="square">
            <a:spAutoFit/>
          </a:bodyPr>
          <a:lstStyle/>
          <a:p>
            <a:pPr>
              <a:defRPr sz="2400">
                <a:solidFill>
                  <a:srgbClr val="3C3C3C"/>
                </a:solidFill>
              </a:defRPr>
            </a:pPr>
            <a:r>
              <a:rPr lang="nl-NL" sz="2000" dirty="0">
                <a:latin typeface="Aptos" panose="020B0004020202020204" pitchFamily="34" charset="0"/>
              </a:rPr>
              <a:t>Dank aan iedereen die afgelopen 100 jaar heeft bijgedragen aan Uddels belang en aan de leefbaarheid van ons dorp.</a:t>
            </a:r>
            <a:br>
              <a:rPr lang="nl-NL" sz="2000" dirty="0">
                <a:latin typeface="Aptos" panose="020B0004020202020204" pitchFamily="34" charset="0"/>
              </a:rPr>
            </a:br>
            <a:br>
              <a:rPr lang="nl-NL" sz="2000" dirty="0">
                <a:latin typeface="Aptos" panose="020B0004020202020204" pitchFamily="34" charset="0"/>
              </a:rPr>
            </a:br>
            <a:r>
              <a:rPr lang="nl-NL" sz="2000" dirty="0">
                <a:latin typeface="Aptos" panose="020B0004020202020204" pitchFamily="34" charset="0"/>
              </a:rPr>
              <a:t>Op naar de volgende </a:t>
            </a:r>
            <a:r>
              <a:rPr lang="nl-NL" sz="2000">
                <a:latin typeface="Aptos" panose="020B0004020202020204" pitchFamily="34" charset="0"/>
              </a:rPr>
              <a:t>100 jaar!</a:t>
            </a:r>
            <a:endParaRPr lang="nl-NL" sz="2000" dirty="0">
              <a:latin typeface="Aptos" panose="020B0004020202020204" pitchFamily="34" charset="0"/>
            </a:endParaRPr>
          </a:p>
          <a:p>
            <a:pPr>
              <a:defRPr sz="2400">
                <a:solidFill>
                  <a:srgbClr val="3C3C3C"/>
                </a:solidFill>
              </a:defRPr>
            </a:pPr>
            <a:br>
              <a:rPr sz="2000" dirty="0">
                <a:latin typeface="Aptos" panose="020B0004020202020204" pitchFamily="34" charset="0"/>
              </a:rPr>
            </a:br>
            <a:endParaRPr sz="2000" dirty="0">
              <a:latin typeface="Aptos" panose="020B0004020202020204" pitchFamily="34" charset="0"/>
            </a:endParaRPr>
          </a:p>
        </p:txBody>
      </p:sp>
      <p:pic>
        <p:nvPicPr>
          <p:cNvPr id="5" name="Afbeelding 4">
            <a:extLst>
              <a:ext uri="{FF2B5EF4-FFF2-40B4-BE49-F238E27FC236}">
                <a16:creationId xmlns:a16="http://schemas.microsoft.com/office/drawing/2014/main" id="{D47C6E53-DD67-2528-A85C-0FAB35B5E034}"/>
              </a:ext>
            </a:extLst>
          </p:cNvPr>
          <p:cNvPicPr>
            <a:picLocks noChangeAspect="1"/>
          </p:cNvPicPr>
          <p:nvPr/>
        </p:nvPicPr>
        <p:blipFill>
          <a:blip r:embed="rId2"/>
          <a:stretch>
            <a:fillRect/>
          </a:stretch>
        </p:blipFill>
        <p:spPr>
          <a:xfrm>
            <a:off x="4367808" y="2060848"/>
            <a:ext cx="6670934" cy="3762548"/>
          </a:xfrm>
          <a:prstGeom prst="rect">
            <a:avLst/>
          </a:prstGeom>
        </p:spPr>
      </p:pic>
    </p:spTree>
    <p:extLst>
      <p:ext uri="{BB962C8B-B14F-4D97-AF65-F5344CB8AC3E}">
        <p14:creationId xmlns:p14="http://schemas.microsoft.com/office/powerpoint/2010/main" val="3917189010"/>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077E9-FAA7-2DBC-CD39-113426DA1A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43B699-C5EF-525B-A980-77D7F6110491}"/>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54EAB915-04B5-02FA-0850-795EECB01EA4}"/>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A4109925-2EC6-C3DF-82C4-C53533E76B3D}"/>
              </a:ext>
            </a:extLst>
          </p:cNvPr>
          <p:cNvSpPr txBox="1"/>
          <p:nvPr/>
        </p:nvSpPr>
        <p:spPr>
          <a:xfrm>
            <a:off x="3161579" y="2921168"/>
            <a:ext cx="5868536" cy="400110"/>
          </a:xfrm>
          <a:prstGeom prst="rect">
            <a:avLst/>
          </a:prstGeom>
          <a:noFill/>
        </p:spPr>
        <p:txBody>
          <a:bodyPr wrap="square">
            <a:spAutoFit/>
          </a:bodyPr>
          <a:lstStyle/>
          <a:p>
            <a:pPr algn="ctr">
              <a:defRPr sz="2400">
                <a:solidFill>
                  <a:srgbClr val="3C3C3C"/>
                </a:solidFill>
              </a:defRPr>
            </a:pPr>
            <a:r>
              <a:rPr lang="nl-NL" sz="2000" i="1" dirty="0">
                <a:latin typeface="Aptos" panose="020B0004020202020204" pitchFamily="34" charset="0"/>
              </a:rPr>
              <a:t>~ HET VERENIGINGSGEBOUW ~</a:t>
            </a:r>
            <a:endParaRPr sz="2000" i="1" dirty="0">
              <a:latin typeface="Aptos" panose="020B0004020202020204" pitchFamily="34" charset="0"/>
            </a:endParaRPr>
          </a:p>
        </p:txBody>
      </p:sp>
      <p:sp>
        <p:nvSpPr>
          <p:cNvPr id="13" name="Tekstvak 12">
            <a:extLst>
              <a:ext uri="{FF2B5EF4-FFF2-40B4-BE49-F238E27FC236}">
                <a16:creationId xmlns:a16="http://schemas.microsoft.com/office/drawing/2014/main" id="{A2880BE9-6915-7B0A-C90C-923E84D127E4}"/>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spTree>
    <p:extLst>
      <p:ext uri="{BB962C8B-B14F-4D97-AF65-F5344CB8AC3E}">
        <p14:creationId xmlns:p14="http://schemas.microsoft.com/office/powerpoint/2010/main" val="33360874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CBB04-8F13-61BB-3699-6CEC071105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5E76FB-61FD-61B3-8795-979BA681FB74}"/>
              </a:ext>
            </a:extLst>
          </p:cNvPr>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a:extLst>
              <a:ext uri="{FF2B5EF4-FFF2-40B4-BE49-F238E27FC236}">
                <a16:creationId xmlns:a16="http://schemas.microsoft.com/office/drawing/2014/main" id="{963924A7-2974-F9B5-973D-89501160DDEF}"/>
              </a:ext>
            </a:extLst>
          </p:cNvPr>
          <p:cNvSpPr txBox="1"/>
          <p:nvPr/>
        </p:nvSpPr>
        <p:spPr>
          <a:xfrm>
            <a:off x="731520" y="822960"/>
            <a:ext cx="4501040" cy="523220"/>
          </a:xfrm>
          <a:prstGeom prst="rect">
            <a:avLst/>
          </a:prstGeom>
          <a:noFill/>
        </p:spPr>
        <p:txBody>
          <a:bodyPr wrap="none">
            <a:spAutoFit/>
          </a:bodyPr>
          <a:lstStyle/>
          <a:p>
            <a:pPr>
              <a:defRPr sz="2800" b="1">
                <a:solidFill>
                  <a:srgbClr val="35523B"/>
                </a:solidFill>
              </a:defRPr>
            </a:pPr>
            <a:r>
              <a:rPr dirty="0">
                <a:latin typeface="Aptos" panose="020B0004020202020204" pitchFamily="34" charset="0"/>
              </a:rPr>
              <a:t>100 JAAR UDDELS BELANG</a:t>
            </a:r>
          </a:p>
        </p:txBody>
      </p:sp>
      <p:sp>
        <p:nvSpPr>
          <p:cNvPr id="4" name="TextBox 3">
            <a:extLst>
              <a:ext uri="{FF2B5EF4-FFF2-40B4-BE49-F238E27FC236}">
                <a16:creationId xmlns:a16="http://schemas.microsoft.com/office/drawing/2014/main" id="{D1DC51F2-36E1-C70E-161F-FAE0D6F78175}"/>
              </a:ext>
            </a:extLst>
          </p:cNvPr>
          <p:cNvSpPr txBox="1"/>
          <p:nvPr/>
        </p:nvSpPr>
        <p:spPr>
          <a:xfrm>
            <a:off x="731520" y="1645920"/>
            <a:ext cx="4644400" cy="2465290"/>
          </a:xfrm>
          <a:prstGeom prst="rect">
            <a:avLst/>
          </a:prstGeom>
          <a:noFill/>
        </p:spPr>
        <p:txBody>
          <a:bodyPr wrap="square">
            <a:spAutoFit/>
          </a:bodyPr>
          <a:lstStyle/>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In de jaren ‘30 van de vorige eeuw kwam er een nieuw verenigingsgebouw, </a:t>
            </a:r>
          </a:p>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Het Blanke Schot.</a:t>
            </a:r>
          </a:p>
          <a:p>
            <a:pPr eaLnBrk="1">
              <a:lnSpc>
                <a:spcPct val="93000"/>
              </a:lnSpc>
              <a:buClr>
                <a:srgbClr val="000000"/>
              </a:buClr>
              <a:buSzPct val="100000"/>
              <a:buFont typeface="Times New Roman" panose="02020603050405020304" pitchFamily="18" charset="0"/>
              <a:buNone/>
            </a:pPr>
            <a:endParaRPr lang="nl-NL" altLang="nl-NL" sz="2000" dirty="0">
              <a:latin typeface="Aptos" panose="020B0004020202020204" pitchFamily="34" charset="0"/>
            </a:endParaRPr>
          </a:p>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In de volksmond ‘de Barak’ genoemd.</a:t>
            </a:r>
          </a:p>
          <a:p>
            <a:pPr eaLnBrk="1">
              <a:lnSpc>
                <a:spcPct val="93000"/>
              </a:lnSpc>
              <a:buClr>
                <a:srgbClr val="000000"/>
              </a:buClr>
              <a:buSzPct val="100000"/>
              <a:buFont typeface="Times New Roman" panose="02020603050405020304" pitchFamily="18" charset="0"/>
              <a:buNone/>
            </a:pPr>
            <a:r>
              <a:rPr lang="nl-NL" altLang="nl-NL" sz="2000" dirty="0">
                <a:latin typeface="Aptos" panose="020B0004020202020204" pitchFamily="34" charset="0"/>
              </a:rPr>
              <a:t>Het stond waar nu het huidige Blanke Schot staat.</a:t>
            </a:r>
          </a:p>
          <a:p>
            <a:pPr>
              <a:defRPr sz="2400">
                <a:solidFill>
                  <a:srgbClr val="3C3C3C"/>
                </a:solidFill>
              </a:defRPr>
            </a:pPr>
            <a:endParaRPr dirty="0">
              <a:latin typeface="Aptos" panose="020B0004020202020204" pitchFamily="34" charset="0"/>
            </a:endParaRPr>
          </a:p>
        </p:txBody>
      </p:sp>
      <p:sp>
        <p:nvSpPr>
          <p:cNvPr id="13" name="Tekstvak 12">
            <a:extLst>
              <a:ext uri="{FF2B5EF4-FFF2-40B4-BE49-F238E27FC236}">
                <a16:creationId xmlns:a16="http://schemas.microsoft.com/office/drawing/2014/main" id="{B5D4251C-E0B5-95FE-0166-AA8C1735D9F8}"/>
              </a:ext>
            </a:extLst>
          </p:cNvPr>
          <p:cNvSpPr txBox="1"/>
          <p:nvPr/>
        </p:nvSpPr>
        <p:spPr>
          <a:xfrm>
            <a:off x="8400256" y="6399014"/>
            <a:ext cx="6094378" cy="369332"/>
          </a:xfrm>
          <a:prstGeom prst="rect">
            <a:avLst/>
          </a:prstGeom>
          <a:noFill/>
        </p:spPr>
        <p:txBody>
          <a:bodyPr wrap="square">
            <a:spAutoFit/>
          </a:bodyPr>
          <a:lstStyle/>
          <a:p>
            <a:r>
              <a:rPr lang="nl-NL" i="1" dirty="0">
                <a:latin typeface="Aptos" panose="020B0004020202020204" pitchFamily="34" charset="0"/>
              </a:rPr>
              <a:t>Jubileumreceptie 10 juli 2026</a:t>
            </a:r>
          </a:p>
        </p:txBody>
      </p:sp>
      <p:pic>
        <p:nvPicPr>
          <p:cNvPr id="6" name="Picture 1">
            <a:extLst>
              <a:ext uri="{FF2B5EF4-FFF2-40B4-BE49-F238E27FC236}">
                <a16:creationId xmlns:a16="http://schemas.microsoft.com/office/drawing/2014/main" id="{FC72FC51-6A8A-FE9C-B079-360271D65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97" t="5412" r="3966" b="9015"/>
          <a:stretch>
            <a:fillRect/>
          </a:stretch>
        </p:blipFill>
        <p:spPr bwMode="auto">
          <a:xfrm>
            <a:off x="7183876" y="228304"/>
            <a:ext cx="4749209" cy="3249032"/>
          </a:xfrm>
          <a:prstGeom prst="rect">
            <a:avLst/>
          </a:prstGeom>
          <a:noFill/>
          <a:ln>
            <a:noFill/>
          </a:ln>
          <a:effectLst/>
          <a:extLst>
            <a:ext uri="{909E8E84-426E-40DD-AFC4-6F175D3DCCD1}">
              <a14:hiddenFill xmlns:a14="http://schemas.microsoft.com/office/drawing/2010/main">
                <a:blipFill dpi="0" rotWithShape="0">
                  <a:blip/>
                  <a:srcRect l="6297" t="5412" r="3966" b="901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1">
            <a:extLst>
              <a:ext uri="{FF2B5EF4-FFF2-40B4-BE49-F238E27FC236}">
                <a16:creationId xmlns:a16="http://schemas.microsoft.com/office/drawing/2014/main" id="{9F780F2A-BBF7-80E5-BE5B-6AD04028E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664" t="6493" r="5051" b="8723"/>
          <a:stretch>
            <a:fillRect/>
          </a:stretch>
        </p:blipFill>
        <p:spPr bwMode="auto">
          <a:xfrm>
            <a:off x="5735960" y="3060328"/>
            <a:ext cx="4531580" cy="3249032"/>
          </a:xfrm>
          <a:prstGeom prst="rect">
            <a:avLst/>
          </a:prstGeom>
          <a:noFill/>
          <a:ln>
            <a:noFill/>
          </a:ln>
          <a:effectLst/>
          <a:extLst>
            <a:ext uri="{909E8E84-426E-40DD-AFC4-6F175D3DCCD1}">
              <a14:hiddenFill xmlns:a14="http://schemas.microsoft.com/office/drawing/2010/main">
                <a:blipFill dpi="0" rotWithShape="0">
                  <a:blip/>
                  <a:srcRect l="6664" t="6493" r="5051" b="872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89348476"/>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309360"/>
            <a:ext cx="12191695" cy="548640"/>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nl-NL" i="1" dirty="0">
                <a:solidFill>
                  <a:schemeClr val="tx1"/>
                </a:solidFill>
                <a:latin typeface="Aptos" panose="020B0004020202020204" pitchFamily="34" charset="0"/>
              </a:rPr>
              <a:t>Jubileumreceptie 10 juli 2026</a:t>
            </a:r>
          </a:p>
        </p:txBody>
      </p:sp>
      <p:sp>
        <p:nvSpPr>
          <p:cNvPr id="3" name="TextBox 2"/>
          <p:cNvSpPr txBox="1"/>
          <p:nvPr/>
        </p:nvSpPr>
        <p:spPr>
          <a:xfrm>
            <a:off x="731520" y="457200"/>
            <a:ext cx="4501040" cy="523220"/>
          </a:xfrm>
          <a:prstGeom prst="rect">
            <a:avLst/>
          </a:prstGeom>
          <a:noFill/>
        </p:spPr>
        <p:txBody>
          <a:bodyPr wrap="none">
            <a:spAutoFit/>
          </a:bodyPr>
          <a:lstStyle/>
          <a:p>
            <a:pPr>
              <a:defRPr sz="2800" b="1">
                <a:solidFill>
                  <a:srgbClr val="35523B"/>
                </a:solidFill>
              </a:defRPr>
            </a:pPr>
            <a:r>
              <a:rPr lang="nl-NL" dirty="0">
                <a:latin typeface="Aptos" panose="020B0004020202020204" pitchFamily="34" charset="0"/>
              </a:rPr>
              <a:t>100 JAAR UDDELS BELANG</a:t>
            </a:r>
          </a:p>
        </p:txBody>
      </p:sp>
      <p:sp>
        <p:nvSpPr>
          <p:cNvPr id="8" name="TextBox 7"/>
          <p:cNvSpPr txBox="1"/>
          <p:nvPr/>
        </p:nvSpPr>
        <p:spPr>
          <a:xfrm>
            <a:off x="731520" y="2707173"/>
            <a:ext cx="7760330" cy="3477875"/>
          </a:xfrm>
          <a:prstGeom prst="rect">
            <a:avLst/>
          </a:prstGeom>
          <a:noFill/>
        </p:spPr>
        <p:txBody>
          <a:bodyPr wrap="none">
            <a:spAutoFit/>
          </a:bodyPr>
          <a:lstStyle/>
          <a:p>
            <a:pPr>
              <a:defRPr sz="2000">
                <a:solidFill>
                  <a:srgbClr val="3C3C3C"/>
                </a:solidFill>
              </a:defRPr>
            </a:pPr>
            <a:endParaRPr lang="nl-NL" dirty="0">
              <a:latin typeface="Aptos" panose="020B0004020202020204" pitchFamily="34" charset="0"/>
            </a:endParaRPr>
          </a:p>
          <a:p>
            <a:pPr>
              <a:defRPr sz="2000">
                <a:solidFill>
                  <a:srgbClr val="3C3C3C"/>
                </a:solidFill>
              </a:defRPr>
            </a:pPr>
            <a:endParaRPr lang="nl-NL" dirty="0">
              <a:latin typeface="Aptos" panose="020B0004020202020204" pitchFamily="34" charset="0"/>
            </a:endParaRPr>
          </a:p>
          <a:p>
            <a:pPr>
              <a:defRPr sz="2000">
                <a:solidFill>
                  <a:srgbClr val="3C3C3C"/>
                </a:solidFill>
              </a:defRPr>
            </a:pPr>
            <a:endParaRPr lang="nl-NL" dirty="0">
              <a:latin typeface="Aptos" panose="020B0004020202020204" pitchFamily="34" charset="0"/>
            </a:endParaRPr>
          </a:p>
          <a:p>
            <a:pPr>
              <a:defRPr sz="2000">
                <a:solidFill>
                  <a:srgbClr val="3C3C3C"/>
                </a:solidFill>
              </a:defRPr>
            </a:pPr>
            <a:endParaRPr lang="nl-NL" dirty="0">
              <a:latin typeface="Aptos" panose="020B0004020202020204" pitchFamily="34" charset="0"/>
            </a:endParaRPr>
          </a:p>
          <a:p>
            <a:pPr>
              <a:defRPr sz="2000">
                <a:solidFill>
                  <a:srgbClr val="3C3C3C"/>
                </a:solidFill>
              </a:defRPr>
            </a:pPr>
            <a:endParaRPr lang="nl-NL" dirty="0">
              <a:latin typeface="Aptos" panose="020B0004020202020204" pitchFamily="34" charset="0"/>
            </a:endParaRPr>
          </a:p>
          <a:p>
            <a:pPr>
              <a:defRPr sz="2000">
                <a:solidFill>
                  <a:srgbClr val="3C3C3C"/>
                </a:solidFill>
              </a:defRPr>
            </a:pPr>
            <a:r>
              <a:rPr lang="nl-NL" dirty="0">
                <a:latin typeface="Aptos" panose="020B0004020202020204" pitchFamily="34" charset="0"/>
              </a:rPr>
              <a:t>Wist je dat…? </a:t>
            </a:r>
          </a:p>
          <a:p>
            <a:pPr>
              <a:defRPr sz="2000">
                <a:solidFill>
                  <a:srgbClr val="3C3C3C"/>
                </a:solidFill>
              </a:defRPr>
            </a:pPr>
            <a:endParaRPr lang="nl-NL" dirty="0">
              <a:latin typeface="Aptos" panose="020B0004020202020204" pitchFamily="34" charset="0"/>
            </a:endParaRPr>
          </a:p>
          <a:p>
            <a:pPr>
              <a:defRPr sz="2000">
                <a:solidFill>
                  <a:srgbClr val="3C3C3C"/>
                </a:solidFill>
              </a:defRPr>
            </a:pPr>
            <a:r>
              <a:rPr lang="nl-NL" i="1" dirty="0">
                <a:latin typeface="Aptos" panose="020B0004020202020204" pitchFamily="34" charset="0"/>
              </a:rPr>
              <a:t>Leden van Het Koningshuis regelmatig aanwezig waren bij activiteiten </a:t>
            </a:r>
          </a:p>
          <a:p>
            <a:pPr>
              <a:defRPr sz="2000">
                <a:solidFill>
                  <a:srgbClr val="3C3C3C"/>
                </a:solidFill>
              </a:defRPr>
            </a:pPr>
            <a:r>
              <a:rPr lang="nl-NL" i="1" dirty="0">
                <a:latin typeface="Aptos" panose="020B0004020202020204" pitchFamily="34" charset="0"/>
              </a:rPr>
              <a:t>van Uddels belang, zoals de </a:t>
            </a:r>
            <a:r>
              <a:rPr lang="nl-NL" i="1" dirty="0" err="1">
                <a:latin typeface="Aptos" panose="020B0004020202020204" pitchFamily="34" charset="0"/>
              </a:rPr>
              <a:t>bazar</a:t>
            </a:r>
            <a:r>
              <a:rPr lang="nl-NL" i="1" dirty="0">
                <a:latin typeface="Aptos" panose="020B0004020202020204" pitchFamily="34" charset="0"/>
              </a:rPr>
              <a:t> en de kerstviering?</a:t>
            </a:r>
          </a:p>
          <a:p>
            <a:pPr>
              <a:defRPr sz="2000">
                <a:solidFill>
                  <a:srgbClr val="3C3C3C"/>
                </a:solidFill>
              </a:defRPr>
            </a:pPr>
            <a:endParaRPr lang="nl-NL" dirty="0">
              <a:latin typeface="Aptos" panose="020B0004020202020204" pitchFamily="34" charset="0"/>
            </a:endParaRPr>
          </a:p>
          <a:p>
            <a:pPr>
              <a:defRPr sz="2000">
                <a:solidFill>
                  <a:srgbClr val="3C3C3C"/>
                </a:solidFill>
              </a:defRPr>
            </a:pPr>
            <a:endParaRPr dirty="0">
              <a:latin typeface="Aptos" panose="020B0004020202020204" pitchFamily="34" charset="0"/>
            </a:endParaRPr>
          </a:p>
        </p:txBody>
      </p:sp>
      <p:pic>
        <p:nvPicPr>
          <p:cNvPr id="10" name="Picture 10">
            <a:extLst>
              <a:ext uri="{FF2B5EF4-FFF2-40B4-BE49-F238E27FC236}">
                <a16:creationId xmlns:a16="http://schemas.microsoft.com/office/drawing/2014/main" id="{B38E67EC-B275-6D87-B9DD-4D2360EF7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090" y="1124436"/>
            <a:ext cx="3779784" cy="288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a:extLst>
              <a:ext uri="{FF2B5EF4-FFF2-40B4-BE49-F238E27FC236}">
                <a16:creationId xmlns:a16="http://schemas.microsoft.com/office/drawing/2014/main" id="{7B1C4935-EC11-61B4-2511-3EAEB65F2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3566" y="1052562"/>
            <a:ext cx="2489637" cy="46806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1">
            <a:extLst>
              <a:ext uri="{FF2B5EF4-FFF2-40B4-BE49-F238E27FC236}">
                <a16:creationId xmlns:a16="http://schemas.microsoft.com/office/drawing/2014/main" id="{61101F18-3AD9-DDD4-20BF-DABEB83C85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164" y="1036888"/>
            <a:ext cx="4877402" cy="304018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nl-NL"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nl-NL"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27426</TotalTime>
  <Words>1748</Words>
  <Application>Microsoft Office PowerPoint</Application>
  <PresentationFormat>Breedbeeld</PresentationFormat>
  <Paragraphs>297</Paragraphs>
  <Slides>62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62</vt:i4>
      </vt:variant>
    </vt:vector>
  </HeadingPairs>
  <TitlesOfParts>
    <vt:vector size="67" baseType="lpstr">
      <vt:lpstr>Aptos</vt:lpstr>
      <vt:lpstr>Arial</vt:lpstr>
      <vt:lpstr>Calibri</vt:lpstr>
      <vt:lpstr>Times New Roman</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Gebruiker</dc:creator>
  <cp:lastModifiedBy>Secretaris</cp:lastModifiedBy>
  <cp:revision>210</cp:revision>
  <cp:lastPrinted>1601-01-01T00:00:00Z</cp:lastPrinted>
  <dcterms:created xsi:type="dcterms:W3CDTF">1601-01-01T00:00:00Z</dcterms:created>
  <dcterms:modified xsi:type="dcterms:W3CDTF">2026-07-25T10:19:55Z</dcterms:modified>
</cp:coreProperties>
</file>